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6"/>
  </p:notesMasterIdLst>
  <p:sldIdLst>
    <p:sldId id="344" r:id="rId4"/>
    <p:sldId id="369" r:id="rId5"/>
    <p:sldId id="349" r:id="rId6"/>
    <p:sldId id="319" r:id="rId7"/>
    <p:sldId id="351" r:id="rId8"/>
    <p:sldId id="352" r:id="rId9"/>
    <p:sldId id="353" r:id="rId10"/>
    <p:sldId id="354" r:id="rId11"/>
    <p:sldId id="367" r:id="rId12"/>
    <p:sldId id="356" r:id="rId13"/>
    <p:sldId id="368" r:id="rId14"/>
    <p:sldId id="357" r:id="rId15"/>
    <p:sldId id="358" r:id="rId16"/>
    <p:sldId id="359" r:id="rId17"/>
    <p:sldId id="360" r:id="rId18"/>
    <p:sldId id="355" r:id="rId19"/>
    <p:sldId id="361" r:id="rId20"/>
    <p:sldId id="362" r:id="rId21"/>
    <p:sldId id="363" r:id="rId22"/>
    <p:sldId id="364" r:id="rId23"/>
    <p:sldId id="365" r:id="rId24"/>
    <p:sldId id="3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7"/>
    <a:srgbClr val="FFFFCC"/>
    <a:srgbClr val="F5FCFD"/>
    <a:srgbClr val="F8FEFB"/>
    <a:srgbClr val="FCEEB2"/>
    <a:srgbClr val="FFCC99"/>
    <a:srgbClr val="EEFCF4"/>
    <a:srgbClr val="DCF8E9"/>
    <a:srgbClr val="B9F1D4"/>
    <a:srgbClr val="FDCB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7670" autoAdjust="0"/>
  </p:normalViewPr>
  <p:slideViewPr>
    <p:cSldViewPr snapToGrid="0" showGuides="1">
      <p:cViewPr>
        <p:scale>
          <a:sx n="70" d="100"/>
          <a:sy n="70" d="100"/>
        </p:scale>
        <p:origin x="-43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06106" y="2916200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90420" y="3389584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12146" y="1005809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38192" y="1403130"/>
            <a:ext cx="2811755" cy="2827292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3" y="2398141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-16" y="1403130"/>
            <a:ext cx="6889539" cy="3563008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=""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=""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=""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=""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=""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=""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=""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=""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=""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279228" y="1899950"/>
            <a:ext cx="8418785" cy="4133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851016" y="2175980"/>
            <a:ext cx="2882538" cy="4099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843942" y="2158717"/>
            <a:ext cx="2882538" cy="40240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840959" y="2096621"/>
            <a:ext cx="2882538" cy="3922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983192" y="2441074"/>
            <a:ext cx="2598070" cy="30509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=""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696147" y="6372570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787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131164" y="265646"/>
            <a:ext cx="961201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4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КОНТРОЛА  И  УПРАВЉАЊЕ ПАРКИРАЊЕМ</a:t>
            </a:r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1757" y="0"/>
            <a:ext cx="813552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Cyrl-R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Универзитет у Београду</a:t>
            </a:r>
            <a:r>
              <a:rPr lang="sr-Cyrl-CS" sz="1500" dirty="0" smtClean="0">
                <a:solidFill>
                  <a:schemeClr val="tx1"/>
                </a:solidFill>
                <a:ea typeface="+mn-ea"/>
              </a:rPr>
              <a:t>; Саобраћајни факултет</a:t>
            </a:r>
            <a:r>
              <a:rPr lang="sr-Cyrl-CS" sz="1500" dirty="0" smtClean="0">
                <a:solidFill>
                  <a:schemeClr val="tx1"/>
                </a:solidFill>
              </a:rPr>
              <a:t>; </a:t>
            </a:r>
            <a:r>
              <a:rPr lang="sr-Cyrl-RS" sz="1500" dirty="0" smtClean="0">
                <a:solidFill>
                  <a:schemeClr val="tx1"/>
                </a:solidFill>
              </a:rPr>
              <a:t>Аутор</a:t>
            </a:r>
            <a:r>
              <a:rPr lang="sr-Cyrl-CS" sz="1500" dirty="0" smtClean="0">
                <a:solidFill>
                  <a:schemeClr val="tx1"/>
                </a:solidFill>
              </a:rPr>
              <a:t>: </a:t>
            </a:r>
            <a:r>
              <a:rPr lang="sr-Cyrl-RS" sz="1500" dirty="0" smtClean="0">
                <a:solidFill>
                  <a:schemeClr val="tx1"/>
                </a:solidFill>
              </a:rPr>
              <a:t>проф</a:t>
            </a:r>
            <a:r>
              <a:rPr lang="sr-Cyrl-CS" sz="1500" dirty="0" smtClean="0">
                <a:solidFill>
                  <a:schemeClr val="tx1"/>
                </a:solidFill>
              </a:rPr>
              <a:t>.</a:t>
            </a:r>
            <a:r>
              <a:rPr lang="sr-Cyrl-CS" sz="1500" baseline="0" dirty="0" smtClean="0">
                <a:solidFill>
                  <a:schemeClr val="tx1"/>
                </a:solidFill>
              </a:rPr>
              <a:t> </a:t>
            </a:r>
            <a:r>
              <a:rPr lang="sr-Cyrl-RS" sz="1500" dirty="0" smtClean="0">
                <a:solidFill>
                  <a:schemeClr val="tx1"/>
                </a:solidFill>
              </a:rPr>
              <a:t>др</a:t>
            </a:r>
            <a:r>
              <a:rPr lang="sr-Cyrl-CS" sz="1500" baseline="0" dirty="0" smtClean="0">
                <a:solidFill>
                  <a:schemeClr val="tx1"/>
                </a:solidFill>
              </a:rPr>
              <a:t> Ј</a:t>
            </a:r>
            <a:r>
              <a:rPr lang="sr-Latn-RS" sz="1500" baseline="0" dirty="0" smtClean="0">
                <a:solidFill>
                  <a:schemeClr val="tx1"/>
                </a:solidFill>
              </a:rPr>
              <a:t>e</a:t>
            </a:r>
            <a:r>
              <a:rPr lang="sr-Cyrl-RS" sz="1500" baseline="0" dirty="0" smtClean="0">
                <a:solidFill>
                  <a:schemeClr val="tx1"/>
                </a:solidFill>
              </a:rPr>
              <a:t>л</a:t>
            </a:r>
            <a:r>
              <a:rPr lang="sr-Latn-RS" sz="1500" baseline="0" dirty="0" smtClean="0">
                <a:solidFill>
                  <a:schemeClr val="tx1"/>
                </a:solidFill>
              </a:rPr>
              <a:t>e</a:t>
            </a:r>
            <a:r>
              <a:rPr lang="sr-Cyrl-RS" sz="1500" baseline="0" dirty="0" smtClean="0">
                <a:solidFill>
                  <a:schemeClr val="tx1"/>
                </a:solidFill>
              </a:rPr>
              <a:t>н</a:t>
            </a:r>
            <a:r>
              <a:rPr lang="sr-Latn-RS" sz="1500" baseline="0" dirty="0" smtClean="0">
                <a:solidFill>
                  <a:schemeClr val="tx1"/>
                </a:solidFill>
              </a:rPr>
              <a:t>a</a:t>
            </a:r>
            <a:r>
              <a:rPr lang="sr-Cyrl-CS" sz="1500" baseline="0" dirty="0" smtClean="0">
                <a:solidFill>
                  <a:schemeClr val="tx1"/>
                </a:solidFill>
              </a:rPr>
              <a:t> </a:t>
            </a:r>
            <a:r>
              <a:rPr lang="sr-Cyrl-RS" sz="1500" dirty="0" smtClean="0">
                <a:solidFill>
                  <a:schemeClr val="tx1"/>
                </a:solidFill>
              </a:rPr>
              <a:t>Симићевић</a:t>
            </a:r>
            <a:endParaRPr lang="sr-Cyrl-CS" sz="15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SF1.jpg"/>
          <p:cNvPicPr>
            <a:picLocks noChangeAspect="1"/>
          </p:cNvPicPr>
          <p:nvPr/>
        </p:nvPicPr>
        <p:blipFill>
          <a:blip r:embed="rId4" cstate="print"/>
          <a:srcRect l="72057"/>
          <a:stretch>
            <a:fillRect/>
          </a:stretch>
        </p:blipFill>
        <p:spPr>
          <a:xfrm>
            <a:off x="272955" y="0"/>
            <a:ext cx="500066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3773" y="6396335"/>
            <a:ext cx="9403308" cy="4616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sr-Cyrl-RS" sz="1200" dirty="0" smtClean="0">
                <a:solidFill>
                  <a:schemeClr val="tx1"/>
                </a:solidFill>
              </a:rPr>
              <a:t>Презентација је заштићена ауторским правима и може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Cyrl-RS" sz="1200" dirty="0" smtClean="0">
                <a:solidFill>
                  <a:schemeClr val="tx1"/>
                </a:solidFill>
              </a:rPr>
              <a:t>се користити само за наставу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Cyrl-RS" sz="1200" dirty="0" smtClean="0">
                <a:solidFill>
                  <a:schemeClr val="tx1"/>
                </a:solidFill>
              </a:rPr>
              <a:t>на даљину студената Саобраћајног факултета у школској 2020/2021. Презентација се не може користити у друге сврхе без писмене сагласности аутора материјала.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0" y="5821346"/>
            <a:ext cx="429520" cy="436022"/>
            <a:chOff x="7797010" y="2267533"/>
            <a:chExt cx="459485" cy="436022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31827" y="6045958"/>
            <a:ext cx="5186403" cy="51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5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5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5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5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5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56126"/>
            <a:ext cx="8855159" cy="399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5186" y="141889"/>
            <a:ext cx="8150773" cy="724247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sr-Latn-C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Коефицијент ценовне еластичности </a:t>
            </a:r>
            <a:r>
              <a:rPr lang="sr-Cyrl-R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434" y="1124642"/>
            <a:ext cx="10767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altLang="en-US" sz="2400" dirty="0" smtClean="0"/>
              <a:t> </a:t>
            </a:r>
            <a:r>
              <a:rPr lang="sr-Cyrl-R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sr-Latn-C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роценат промене коришћења неког добра или услуге која је проузрокована</a:t>
            </a:r>
            <a:r>
              <a:rPr lang="sr-Cyrl-C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Latn-C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једним процентом промене његове цене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079355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7699685" y="6279499"/>
            <a:ext cx="428628" cy="401080"/>
            <a:chOff x="7797010" y="2267533"/>
            <a:chExt cx="459485" cy="436022"/>
          </a:xfrm>
        </p:grpSpPr>
        <p:sp>
          <p:nvSpPr>
            <p:cNvPr id="30" name="Flowchart: Extract 2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0"/>
            <a:ext cx="1260318" cy="1055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607" y="2432149"/>
            <a:ext cx="4086383" cy="29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2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4770" y="286603"/>
            <a:ext cx="4449170" cy="584775"/>
          </a:xfrm>
          <a:prstGeom prst="rect">
            <a:avLst/>
          </a:prstGeom>
          <a:solidFill>
            <a:srgbClr val="FCEEB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Управљање ценом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641444" y="1132764"/>
            <a:ext cx="9444251" cy="709684"/>
          </a:xfrm>
          <a:prstGeom prst="snip2DiagRect">
            <a:avLst/>
          </a:prstGeom>
          <a:solidFill>
            <a:srgbClr val="FFF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36980" y="1282890"/>
            <a:ext cx="93487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sr-Cyrl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Позната су </a:t>
            </a:r>
            <a:r>
              <a:rPr lang="sr-Cyrl-R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</a:t>
            </a:r>
            <a:r>
              <a:rPr lang="sr-Cyrl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начина утврђивања реаговања корисника на промене цена:</a:t>
            </a:r>
            <a:endParaRPr lang="sr-Latn-R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sr-Cyrl-R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sr-Cyrl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Статистичко мерење еластичности: на основу искустава о ранијим поскупљењима и променама захтева;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sr-Cyrl-R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експеримента: примењује се на једном или неколико ужих подручја на којима се смањује или повећава цена, па се на бази  реаговања корисника на промену цене мери еластичност захтева;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sr-Cyrl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Анкетирање корисника.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sr-Cyrl-R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sr-Cyrl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646" y="4861305"/>
            <a:ext cx="2514600" cy="1819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100" y="4999417"/>
            <a:ext cx="2971800" cy="154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4788" y="4999417"/>
            <a:ext cx="2696102" cy="1527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87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FFFFCC"/>
            </a:gs>
            <a:gs pos="96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1" y="378372"/>
            <a:ext cx="8248650" cy="725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C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Утицај наплате паркирања на захтеве</a:t>
            </a:r>
            <a:endParaRPr lang="sr-Latn-CS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292772"/>
            <a:ext cx="11402704" cy="11035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sr-Cyrl-CS" alt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Реаговање на цену испитано је анкетирањем 2.468 корисника централне зоне Београда (</a:t>
            </a:r>
            <a:r>
              <a:rPr lang="sr-Cyrl-RS" altLang="en-US" sz="20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Студија: “Тарифни систем паркирања као елемент управљања саобраћајем”</a:t>
            </a:r>
            <a:r>
              <a:rPr lang="sr-Cyrl-CS" alt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sr-Cyrl-CS" alt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243248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7913999" y="6279499"/>
            <a:ext cx="428628" cy="401080"/>
            <a:chOff x="7797010" y="2267533"/>
            <a:chExt cx="459485" cy="436022"/>
          </a:xfrm>
        </p:grpSpPr>
        <p:sp>
          <p:nvSpPr>
            <p:cNvPr id="8" name="Flowchart: Extract 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60205" y="3231931"/>
          <a:ext cx="5919710" cy="3495848"/>
        </p:xfrm>
        <a:graphic>
          <a:graphicData uri="http://schemas.openxmlformats.org/presentationml/2006/ole">
            <p:oleObj spid="_x0000_s1038" name="Chart" r:id="rId3" imgW="4476931" imgH="2695666" progId="Excel.Sheet.8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1792" y="2680138"/>
            <a:ext cx="1067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R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C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“При којој цени паркирања по сату бисте одустали од паркирања?”</a:t>
            </a:r>
            <a:endParaRPr lang="en-US" altLang="en-US" sz="20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Flowchart: Document 22"/>
          <p:cNvSpPr/>
          <p:nvPr/>
        </p:nvSpPr>
        <p:spPr>
          <a:xfrm>
            <a:off x="7042246" y="3302758"/>
            <a:ext cx="4926842" cy="3084394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4" name="TextBox 23"/>
          <p:cNvSpPr txBox="1"/>
          <p:nvPr/>
        </p:nvSpPr>
        <p:spPr>
          <a:xfrm>
            <a:off x="7137779" y="3493826"/>
            <a:ext cx="44628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sr-Cyrl-C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Око 45% пос. би одустало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ru-RU" altLang="en-US" sz="2000" dirty="0" smtClean="0">
                <a:solidFill>
                  <a:srgbClr val="25027C"/>
                </a:solidFill>
              </a:rPr>
              <a:t>Ценом паркирања се може утицати на захтеве за паркирање.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Cyrl-CS" altLang="en-US" sz="2000" dirty="0" smtClean="0">
                <a:latin typeface="Arial" charset="0"/>
              </a:rPr>
              <a:t> </a:t>
            </a:r>
            <a:r>
              <a:rPr lang="el-GR" altLang="en-US" sz="2000" i="1" dirty="0" smtClean="0">
                <a:latin typeface="Arial" charset="0"/>
              </a:rPr>
              <a:t>η</a:t>
            </a:r>
            <a:r>
              <a:rPr lang="en-US" altLang="en-US" sz="2000" i="1" dirty="0" smtClean="0">
                <a:latin typeface="Arial" charset="0"/>
              </a:rPr>
              <a:t> </a:t>
            </a:r>
            <a:r>
              <a:rPr lang="sr-Cyrl-CS" altLang="en-US" sz="2000" dirty="0" smtClean="0">
                <a:latin typeface="Arial" charset="0"/>
              </a:rPr>
              <a:t>= -0,48 </a:t>
            </a:r>
          </a:p>
          <a:p>
            <a:pPr marL="342900" lvl="1">
              <a:spcBef>
                <a:spcPct val="20000"/>
              </a:spcBef>
              <a:spcAft>
                <a:spcPts val="1200"/>
              </a:spcAft>
              <a:buClr>
                <a:schemeClr val="bg2"/>
              </a:buClr>
              <a:buSzPct val="75000"/>
            </a:pPr>
            <a:r>
              <a:rPr lang="sr-Cyrl-CS" altLang="en-US" sz="2000" dirty="0" smtClean="0">
                <a:latin typeface="Arial" charset="0"/>
              </a:rPr>
              <a:t>(-0,10 </a:t>
            </a:r>
            <a:r>
              <a:rPr lang="sr-Cyrl-CS" altLang="en-US" sz="2000" dirty="0" smtClean="0">
                <a:latin typeface="Arial" charset="0"/>
                <a:cs typeface="Arial" charset="0"/>
              </a:rPr>
              <a:t>≤ -0,48 ≤ -0,60)</a:t>
            </a:r>
            <a:endParaRPr lang="sr-Latn-C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76449" y="245660"/>
            <a:ext cx="8077201" cy="723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10"/>
            <a:ext cx="11573197" cy="1079857"/>
          </a:xfrm>
        </p:spPr>
        <p:txBody>
          <a:bodyPr/>
          <a:lstStyle/>
          <a:p>
            <a:r>
              <a:rPr lang="sr-Cyrl-C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ежба</a:t>
            </a:r>
            <a:r>
              <a:rPr lang="sr-Cyrl-C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Дефинисање цене паркирања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sz="32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  <a:noFill/>
        </p:grpSpPr>
        <p:sp>
          <p:nvSpPr>
            <p:cNvPr id="5" name="Flowchart: Extract 4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grpFill/>
            <a:ln w="38100" cap="rnd" cmpd="sng" algn="ctr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91320" y="1110634"/>
            <a:ext cx="11423175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 defTabSz="463550"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280988" algn="l"/>
              </a:tabLst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Постојећа цена паркирања:</a:t>
            </a:r>
            <a:r>
              <a:rPr lang="sr-Cyrl-CS" altLang="en-US" sz="2200" b="1" i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CS" alt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sr-Cyrl-CS" altLang="en-US" sz="2200" i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50 дин/сат </a:t>
            </a:r>
          </a:p>
          <a:p>
            <a:pPr marL="280988" indent="-280988" defTabSz="463550"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280988" algn="l"/>
              </a:tabLst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Постојећа потражња за паркирање </a:t>
            </a:r>
            <a:r>
              <a:rPr lang="sr-Cyrl-CS" alt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(А</a:t>
            </a:r>
            <a:r>
              <a:rPr lang="sr-Latn-RS" alt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r>
              <a:rPr lang="sr-Cyrl-CS" alt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):</a:t>
            </a: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CS" alt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r>
              <a:rPr lang="sr-Cyrl-CS" altLang="en-US" sz="2200" i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5000 воз.</a:t>
            </a:r>
          </a:p>
          <a:p>
            <a:pPr marL="280988" indent="-280988" defTabSz="463550"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q"/>
              <a:tabLst>
                <a:tab pos="280988" algn="l"/>
              </a:tabLst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Број паркинг места у зони: </a:t>
            </a:r>
            <a:r>
              <a:rPr lang="sr-Cyrl-CS" alt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4300</a:t>
            </a:r>
            <a:endParaRPr lang="sr-Cyrl-CS" alt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968" y="2394130"/>
            <a:ext cx="10604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altLang="en-US" sz="22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 је дефинисати цену паркирања која ће довести до уравнотежења понуде и потражње за паркирање</a:t>
            </a:r>
            <a:r>
              <a:rPr lang="sr-Cyrl-CS" altLang="en-US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Cyrl-CS" altLang="en-US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16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5265" y="1110634"/>
            <a:ext cx="2142700" cy="1363202"/>
          </a:xfrm>
          <a:prstGeom prst="rect">
            <a:avLst/>
          </a:prstGeom>
        </p:spPr>
      </p:pic>
      <p:pic>
        <p:nvPicPr>
          <p:cNvPr id="11" name="Picture 48"/>
          <p:cNvPicPr>
            <a:picLocks noChangeAspect="1" noChangeArrowheads="1"/>
          </p:cNvPicPr>
          <p:nvPr/>
        </p:nvPicPr>
        <p:blipFill>
          <a:blip r:embed="rId4" cstate="print"/>
          <a:srcRect l="16875" t="32001" r="16251" b="50999"/>
          <a:stretch>
            <a:fillRect/>
          </a:stretch>
        </p:blipFill>
        <p:spPr bwMode="auto">
          <a:xfrm>
            <a:off x="491319" y="3163571"/>
            <a:ext cx="108488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885113" y="4243765"/>
            <a:ext cx="2382671" cy="2620370"/>
            <a:chOff x="528" y="2400"/>
            <a:chExt cx="1488" cy="1776"/>
          </a:xfrm>
        </p:grpSpPr>
        <p:graphicFrame>
          <p:nvGraphicFramePr>
            <p:cNvPr id="13" name="Object 49"/>
            <p:cNvGraphicFramePr>
              <a:graphicFrameLocks noChangeAspect="1"/>
            </p:cNvGraphicFramePr>
            <p:nvPr/>
          </p:nvGraphicFramePr>
          <p:xfrm>
            <a:off x="528" y="2400"/>
            <a:ext cx="1488" cy="1396"/>
          </p:xfrm>
          <a:graphic>
            <a:graphicData uri="http://schemas.openxmlformats.org/presentationml/2006/ole">
              <p:oleObj spid="_x0000_s2089" name="Chart" r:id="rId5" imgW="6095951" imgH="4067327" progId="MSGraph.Chart.8">
                <p:embed followColorScheme="full"/>
              </p:oleObj>
            </a:graphicData>
          </a:graphic>
        </p:graphicFrame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768" y="3792"/>
              <a:ext cx="1152" cy="384"/>
              <a:chOff x="768" y="3792"/>
              <a:chExt cx="1152" cy="384"/>
            </a:xfrm>
          </p:grpSpPr>
          <p:graphicFrame>
            <p:nvGraphicFramePr>
              <p:cNvPr id="15" name="Object 50"/>
              <p:cNvGraphicFramePr>
                <a:graphicFrameLocks noChangeAspect="1"/>
              </p:cNvGraphicFramePr>
              <p:nvPr/>
            </p:nvGraphicFramePr>
            <p:xfrm>
              <a:off x="768" y="3792"/>
              <a:ext cx="1152" cy="384"/>
            </p:xfrm>
            <a:graphic>
              <a:graphicData uri="http://schemas.openxmlformats.org/presentationml/2006/ole">
                <p:oleObj spid="_x0000_s2090" name="Chart" r:id="rId6" imgW="6981768" imgH="4067327" progId="MSGraph.Chart.8">
                  <p:embed followColorScheme="full"/>
                </p:oleObj>
              </a:graphicData>
            </a:graphic>
          </p:graphicFrame>
          <p:graphicFrame>
            <p:nvGraphicFramePr>
              <p:cNvPr id="16" name="Object 53"/>
              <p:cNvGraphicFramePr>
                <a:graphicFrameLocks noChangeAspect="1"/>
              </p:cNvGraphicFramePr>
              <p:nvPr/>
            </p:nvGraphicFramePr>
            <p:xfrm>
              <a:off x="1365" y="3963"/>
              <a:ext cx="432" cy="192"/>
            </p:xfrm>
            <a:graphic>
              <a:graphicData uri="http://schemas.openxmlformats.org/presentationml/2006/ole">
                <p:oleObj spid="_x0000_s2091" name="Chart" r:id="rId7" imgW="6981768" imgH="4067327" progId="MSGraph.Chart.8">
                  <p:embed followColorScheme="full"/>
                </p:oleObj>
              </a:graphicData>
            </a:graphic>
          </p:graphicFrame>
        </p:grpSp>
      </p:grp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3352800" y="5161843"/>
            <a:ext cx="8382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45462871 h 21600"/>
              <a:gd name="T4" fmla="*/ 2147483647 w 21600"/>
              <a:gd name="T5" fmla="*/ 2090926042 h 21600"/>
              <a:gd name="T6" fmla="*/ 2147483647 w 21600"/>
              <a:gd name="T7" fmla="*/ 104546287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7"/>
          <p:cNvSpPr/>
          <p:nvPr/>
        </p:nvSpPr>
        <p:spPr>
          <a:xfrm>
            <a:off x="4453719" y="5002877"/>
            <a:ext cx="6778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3550">
              <a:tabLst>
                <a:tab pos="280988" algn="l"/>
              </a:tabLst>
            </a:pPr>
            <a:r>
              <a:rPr lang="sr-Cyrl-CS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Прогнозира се да би при цени</a:t>
            </a:r>
            <a:r>
              <a:rPr lang="sr-Cyrl-CS" altLang="en-US" sz="2200" b="1" i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CS" altLang="en-US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</a:t>
            </a:r>
            <a:r>
              <a:rPr lang="sr-Cyrl-CS" altLang="en-US" sz="22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r-Cyrl-CS" altLang="en-US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sr-Cyrl-CS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дин/сат </a:t>
            </a:r>
          </a:p>
          <a:p>
            <a:pPr defTabSz="463550">
              <a:tabLst>
                <a:tab pos="280988" algn="l"/>
              </a:tabLst>
            </a:pPr>
            <a:r>
              <a:rPr lang="sr-Cyrl-CS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Потражња за паркирање</a:t>
            </a:r>
            <a:r>
              <a:rPr lang="sr-Cyrl-CS" altLang="en-US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(Q</a:t>
            </a:r>
            <a:r>
              <a:rPr lang="sr-Cyrl-CS" altLang="en-US" sz="22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r-Cyrl-CS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била 4000 воз.</a:t>
            </a:r>
            <a:endParaRPr lang="sr-Cyrl-CS" alt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4205" y="272955"/>
            <a:ext cx="8188607" cy="723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4" name="Rectangle 3"/>
          <p:cNvSpPr/>
          <p:nvPr/>
        </p:nvSpPr>
        <p:spPr>
          <a:xfrm>
            <a:off x="2724277" y="272955"/>
            <a:ext cx="73773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sr-Cyrl-R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ежба</a:t>
            </a:r>
            <a:r>
              <a:rPr lang="sr-Cyrl-C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: Дефинисање цене паркирања</a:t>
            </a:r>
            <a:endParaRPr lang="en-US" alt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alt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8708" y="1609772"/>
            <a:ext cx="4323826" cy="4545368"/>
            <a:chOff x="519113" y="1746250"/>
            <a:chExt cx="4202112" cy="3554413"/>
          </a:xfrm>
        </p:grpSpPr>
        <p:sp>
          <p:nvSpPr>
            <p:cNvPr id="5" name="Text Box 16"/>
            <p:cNvSpPr txBox="1">
              <a:spLocks noChangeAspect="1" noChangeArrowheads="1"/>
            </p:cNvSpPr>
            <p:nvPr/>
          </p:nvSpPr>
          <p:spPr bwMode="auto">
            <a:xfrm>
              <a:off x="519113" y="3712447"/>
              <a:ext cx="1060450" cy="30003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1600" dirty="0" err="1"/>
                <a:t>Q</a:t>
              </a:r>
              <a:r>
                <a:rPr lang="en-US" altLang="en-US" sz="1600" baseline="-25000" dirty="0" err="1"/>
                <a:t>2ž</a:t>
              </a:r>
              <a:r>
                <a:rPr lang="sr-Cyrl-CS" altLang="en-US" sz="1600" dirty="0"/>
                <a:t>=4300</a:t>
              </a:r>
              <a:endParaRPr lang="en-US" altLang="en-US" sz="1600" dirty="0"/>
            </a:p>
          </p:txBody>
        </p:sp>
        <p:cxnSp>
          <p:nvCxnSpPr>
            <p:cNvPr id="12" name="AutoShape 44"/>
            <p:cNvCxnSpPr>
              <a:cxnSpLocks noChangeShapeType="1"/>
            </p:cNvCxnSpPr>
            <p:nvPr/>
          </p:nvCxnSpPr>
          <p:spPr bwMode="auto">
            <a:xfrm flipV="1">
              <a:off x="1654315" y="3827463"/>
              <a:ext cx="395287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25" name="Group 24"/>
            <p:cNvGrpSpPr/>
            <p:nvPr/>
          </p:nvGrpSpPr>
          <p:grpSpPr>
            <a:xfrm>
              <a:off x="2546350" y="1746250"/>
              <a:ext cx="2174875" cy="3554413"/>
              <a:chOff x="2546350" y="1746250"/>
              <a:chExt cx="2174875" cy="3554413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2546350" y="1746250"/>
                <a:ext cx="2174875" cy="498475"/>
                <a:chOff x="1332" y="1056"/>
                <a:chExt cx="1370" cy="314"/>
              </a:xfrm>
            </p:grpSpPr>
            <p:sp>
              <p:nvSpPr>
                <p:cNvPr id="7" name="AutoShap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332" y="1056"/>
                  <a:ext cx="1370" cy="3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3 w 21600"/>
                    <a:gd name="T13" fmla="*/ 4471 h 21600"/>
                    <a:gd name="T14" fmla="*/ 17107 w 21600"/>
                    <a:gd name="T15" fmla="*/ 1712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8" name="Text Box 2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543" y="1094"/>
                  <a:ext cx="953" cy="226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600" dirty="0"/>
                    <a:t>P</a:t>
                  </a:r>
                  <a:r>
                    <a:rPr lang="en-US" altLang="en-US" sz="1600" baseline="-25000" dirty="0"/>
                    <a:t>1</a:t>
                  </a:r>
                  <a:r>
                    <a:rPr lang="en-US" altLang="en-US" sz="1600" dirty="0"/>
                    <a:t>, Q</a:t>
                  </a:r>
                  <a:r>
                    <a:rPr lang="en-US" altLang="en-US" sz="1600" baseline="-25000" dirty="0"/>
                    <a:t>1</a:t>
                  </a:r>
                  <a:r>
                    <a:rPr lang="en-US" altLang="en-US" sz="1600" dirty="0"/>
                    <a:t>, P</a:t>
                  </a:r>
                  <a:r>
                    <a:rPr lang="en-US" altLang="en-US" sz="1600" baseline="-25000" dirty="0"/>
                    <a:t>2</a:t>
                  </a:r>
                  <a:r>
                    <a:rPr lang="en-US" altLang="en-US" sz="1600" dirty="0"/>
                    <a:t>, Q</a:t>
                  </a:r>
                  <a:r>
                    <a:rPr lang="en-US" altLang="en-US" sz="1600" baseline="-25000" dirty="0"/>
                    <a:t>2</a:t>
                  </a:r>
                  <a:endParaRPr lang="en-US" altLang="en-US" sz="1600" dirty="0"/>
                </a:p>
              </p:txBody>
            </p:sp>
          </p:grpSp>
          <p:cxnSp>
            <p:nvCxnSpPr>
              <p:cNvPr id="10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3609975" y="2244725"/>
                <a:ext cx="0" cy="3762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1" name="Text Box 34"/>
              <p:cNvSpPr txBox="1">
                <a:spLocks noChangeArrowheads="1"/>
              </p:cNvSpPr>
              <p:nvPr/>
            </p:nvSpPr>
            <p:spPr bwMode="auto">
              <a:xfrm>
                <a:off x="3068638" y="2627313"/>
                <a:ext cx="1096962" cy="2647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n-US" sz="1600" i="1" dirty="0">
                    <a:cs typeface="Arial" charset="0"/>
                  </a:rPr>
                  <a:t>η</a:t>
                </a:r>
                <a:r>
                  <a:rPr lang="sr-Cyrl-CS" altLang="en-US" sz="1600" i="1" dirty="0" smtClean="0">
                    <a:cs typeface="Arial" charset="0"/>
                  </a:rPr>
                  <a:t>=-0,56</a:t>
                </a:r>
                <a:endParaRPr lang="el-GR" altLang="en-US" sz="1600" i="1" dirty="0">
                  <a:cs typeface="Arial" charset="0"/>
                </a:endParaRPr>
              </a:p>
            </p:txBody>
          </p:sp>
          <p:cxnSp>
            <p:nvCxnSpPr>
              <p:cNvPr id="13" name="AutoShape 45"/>
              <p:cNvCxnSpPr>
                <a:cxnSpLocks noChangeShapeType="1"/>
                <a:stCxn id="11" idx="2"/>
              </p:cNvCxnSpPr>
              <p:nvPr/>
            </p:nvCxnSpPr>
            <p:spPr bwMode="auto">
              <a:xfrm>
                <a:off x="3617119" y="2892058"/>
                <a:ext cx="8731" cy="6369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4" name="Group 3"/>
              <p:cNvGrpSpPr>
                <a:grpSpLocks/>
              </p:cNvGrpSpPr>
              <p:nvPr/>
            </p:nvGrpSpPr>
            <p:grpSpPr bwMode="auto">
              <a:xfrm>
                <a:off x="2627313" y="4729163"/>
                <a:ext cx="1998662" cy="571500"/>
                <a:chOff x="1406" y="3894"/>
                <a:chExt cx="1259" cy="360"/>
              </a:xfrm>
            </p:grpSpPr>
            <p:sp>
              <p:nvSpPr>
                <p:cNvPr id="15" name="AutoShape 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1406" y="3894"/>
                  <a:ext cx="1259" cy="2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5 w 21600"/>
                    <a:gd name="T13" fmla="*/ 4519 h 21600"/>
                    <a:gd name="T14" fmla="*/ 17105 w 21600"/>
                    <a:gd name="T15" fmla="*/ 1708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16" name="Text Box 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58" y="3921"/>
                  <a:ext cx="1111" cy="333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altLang="en-US" sz="1600"/>
                    <a:t>P</a:t>
                  </a:r>
                  <a:r>
                    <a:rPr lang="en-US" altLang="en-US" sz="1600" baseline="-25000"/>
                    <a:t>2</a:t>
                  </a:r>
                  <a:r>
                    <a:rPr lang="en-US" altLang="en-US" sz="1600"/>
                    <a:t>= </a:t>
                  </a:r>
                  <a:r>
                    <a:rPr lang="sr-Cyrl-CS" altLang="en-US" sz="1600"/>
                    <a:t>65,5</a:t>
                  </a:r>
                  <a:endParaRPr lang="en-US" altLang="en-US" sz="1600"/>
                </a:p>
              </p:txBody>
            </p:sp>
          </p:grpSp>
          <p:cxnSp>
            <p:nvCxnSpPr>
              <p:cNvPr id="17" name="AutoShape 42"/>
              <p:cNvCxnSpPr>
                <a:cxnSpLocks noChangeShapeType="1"/>
                <a:endCxn id="15" idx="1"/>
              </p:cNvCxnSpPr>
              <p:nvPr/>
            </p:nvCxnSpPr>
            <p:spPr bwMode="auto">
              <a:xfrm>
                <a:off x="3613150" y="4189413"/>
                <a:ext cx="14288" cy="5397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9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20" name="Flowchart: Extract 1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744865" y="2310223"/>
            <a:ext cx="2788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altLang="en-US" i="1" dirty="0" smtClean="0"/>
              <a:t>P</a:t>
            </a:r>
            <a:r>
              <a:rPr lang="sr-Cyrl-CS" altLang="en-US" i="1" baseline="-25000" dirty="0" smtClean="0"/>
              <a:t>1</a:t>
            </a:r>
            <a:r>
              <a:rPr lang="sr-Cyrl-CS" altLang="en-US" i="1" dirty="0" smtClean="0"/>
              <a:t> = 50 дин./сат</a:t>
            </a:r>
          </a:p>
          <a:p>
            <a:r>
              <a:rPr lang="sr-Cyrl-CS" altLang="en-US" i="1" dirty="0" smtClean="0"/>
              <a:t>Q</a:t>
            </a:r>
            <a:r>
              <a:rPr lang="sr-Cyrl-CS" altLang="en-US" i="1" baseline="-25000" dirty="0" smtClean="0"/>
              <a:t>1</a:t>
            </a:r>
            <a:r>
              <a:rPr lang="sr-Cyrl-CS" altLang="en-US" i="1" dirty="0" smtClean="0"/>
              <a:t> = 5000 воз.</a:t>
            </a:r>
          </a:p>
          <a:p>
            <a:r>
              <a:rPr lang="sr-Cyrl-CS" altLang="en-US" i="1" dirty="0" smtClean="0"/>
              <a:t>P</a:t>
            </a:r>
            <a:r>
              <a:rPr lang="sr-Cyrl-CS" altLang="en-US" i="1" baseline="-25000" dirty="0" smtClean="0"/>
              <a:t>2</a:t>
            </a:r>
            <a:r>
              <a:rPr lang="sr-Cyrl-CS" altLang="en-US" i="1" dirty="0" smtClean="0"/>
              <a:t> = 75 дин./сат</a:t>
            </a:r>
          </a:p>
          <a:p>
            <a:r>
              <a:rPr lang="sr-Cyrl-CS" altLang="en-US" i="1" dirty="0" smtClean="0"/>
              <a:t>Q</a:t>
            </a:r>
            <a:r>
              <a:rPr lang="sr-Cyrl-CS" altLang="en-US" i="1" baseline="-25000" dirty="0" smtClean="0"/>
              <a:t>2</a:t>
            </a:r>
            <a:r>
              <a:rPr lang="sr-Cyrl-CS" altLang="en-US" i="1" dirty="0" smtClean="0"/>
              <a:t> = 4000</a:t>
            </a:r>
            <a:r>
              <a:rPr lang="sr-Cyrl-CS" altLang="en-US" dirty="0" smtClean="0"/>
              <a:t> воз.</a:t>
            </a:r>
            <a:endParaRPr lang="en-US" alt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963523" y="1397498"/>
            <a:ext cx="3548418" cy="1201003"/>
            <a:chOff x="7413901" y="1288316"/>
            <a:chExt cx="3548418" cy="1201003"/>
          </a:xfrm>
        </p:grpSpPr>
        <p:sp>
          <p:nvSpPr>
            <p:cNvPr id="27" name="Rectangular Callout 26"/>
            <p:cNvSpPr/>
            <p:nvPr/>
          </p:nvSpPr>
          <p:spPr>
            <a:xfrm>
              <a:off x="7413901" y="1288316"/>
              <a:ext cx="3548418" cy="1201003"/>
            </a:xfrm>
            <a:prstGeom prst="wedge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graphicFrame>
          <p:nvGraphicFramePr>
            <p:cNvPr id="3074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70579988"/>
                </p:ext>
              </p:extLst>
            </p:nvPr>
          </p:nvGraphicFramePr>
          <p:xfrm>
            <a:off x="7480119" y="1531891"/>
            <a:ext cx="3410794" cy="766359"/>
          </p:xfrm>
          <a:graphic>
            <a:graphicData uri="http://schemas.openxmlformats.org/presentationml/2006/ole">
              <p:oleObj spid="_x0000_s3088" name="Equation" r:id="rId3" imgW="2692400" imgH="584200" progId="">
                <p:embed/>
              </p:oleObj>
            </a:graphicData>
          </a:graphic>
        </p:graphicFrame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3209" y="3242787"/>
            <a:ext cx="4381500" cy="285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527" y="3996847"/>
            <a:ext cx="3574634" cy="638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CBE3"/>
            </a:gs>
            <a:gs pos="13000">
              <a:srgbClr val="FFFFCC"/>
            </a:gs>
            <a:gs pos="63000">
              <a:srgbClr val="FEE7F2"/>
            </a:gs>
            <a:gs pos="100000">
              <a:srgbClr val="F3EDC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9302" y="163773"/>
            <a:ext cx="7533564" cy="764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2" name="Picture Placeholder 11" descr="21.pn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7414" r="741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5366" y="417903"/>
            <a:ext cx="11573197" cy="764275"/>
          </a:xfrm>
        </p:spPr>
        <p:txBody>
          <a:bodyPr/>
          <a:lstStyle/>
          <a:p>
            <a:r>
              <a:rPr lang="sr-Cyrl-RS" alt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Контрола режима паркирања</a:t>
            </a:r>
            <a:endParaRPr lang="en-US" altLang="en-US" sz="4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0931" y="2606721"/>
            <a:ext cx="724696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sr-Cyrl-C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начину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наплате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паркирања</a:t>
            </a:r>
            <a:r>
              <a:rPr lang="en-US" altLang="en-US" dirty="0" smtClean="0">
                <a:solidFill>
                  <a:schemeClr val="bg1"/>
                </a:solidFill>
              </a:rPr>
              <a:t>, </a:t>
            </a:r>
          </a:p>
          <a:p>
            <a:pPr>
              <a:spcBef>
                <a:spcPct val="500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sr-Cyrl-C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постављеној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опреме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за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наплату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паркирања</a:t>
            </a:r>
            <a:r>
              <a:rPr lang="en-US" altLang="en-US" dirty="0" smtClean="0">
                <a:solidFill>
                  <a:schemeClr val="bg1"/>
                </a:solidFill>
              </a:rPr>
              <a:t> (</a:t>
            </a:r>
            <a:r>
              <a:rPr lang="en-US" altLang="en-US" dirty="0" err="1" smtClean="0">
                <a:solidFill>
                  <a:schemeClr val="bg1"/>
                </a:solidFill>
              </a:rPr>
              <a:t>паркинг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часовника</a:t>
            </a:r>
            <a:r>
              <a:rPr lang="en-US" altLang="en-US" dirty="0" smtClean="0">
                <a:solidFill>
                  <a:schemeClr val="bg1"/>
                </a:solidFill>
              </a:rPr>
              <a:t>) и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sr-Cyrl-C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обезбеђеним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условима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за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функционисање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свих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предвиђених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начина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наплате</a:t>
            </a:r>
            <a:r>
              <a:rPr lang="en-US" altLang="en-US" dirty="0" smtClean="0">
                <a:solidFill>
                  <a:schemeClr val="bg1"/>
                </a:solidFill>
              </a:rPr>
              <a:t> (</a:t>
            </a:r>
            <a:r>
              <a:rPr lang="en-US" altLang="en-US" dirty="0" err="1" smtClean="0">
                <a:solidFill>
                  <a:schemeClr val="bg1"/>
                </a:solidFill>
              </a:rPr>
              <a:t>мрежа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продајних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места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за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паркинг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карте</a:t>
            </a:r>
            <a:r>
              <a:rPr lang="en-US" altLang="en-US" dirty="0" smtClean="0">
                <a:solidFill>
                  <a:schemeClr val="bg1"/>
                </a:solidFill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</a:rPr>
              <a:t>уговор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са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мобилном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телефонијом</a:t>
            </a:r>
            <a:r>
              <a:rPr lang="en-US" altLang="en-US" dirty="0" smtClean="0">
                <a:solidFill>
                  <a:schemeClr val="bg1"/>
                </a:solidFill>
              </a:rPr>
              <a:t> и </a:t>
            </a:r>
            <a:r>
              <a:rPr lang="en-US" altLang="en-US" dirty="0" err="1" smtClean="0">
                <a:solidFill>
                  <a:schemeClr val="bg1"/>
                </a:solidFill>
              </a:rPr>
              <a:t>сл</a:t>
            </a:r>
            <a:r>
              <a:rPr lang="en-US" altLang="en-US" dirty="0" smtClean="0">
                <a:solidFill>
                  <a:schemeClr val="bg1"/>
                </a:solidFill>
              </a:rPr>
              <a:t>.) </a:t>
            </a:r>
            <a:r>
              <a:rPr lang="en-US" altLang="en-US" dirty="0" err="1" smtClean="0">
                <a:solidFill>
                  <a:schemeClr val="bg1"/>
                </a:solidFill>
              </a:rPr>
              <a:t>као</a:t>
            </a:r>
            <a:r>
              <a:rPr lang="en-US" altLang="en-US" dirty="0" smtClean="0">
                <a:solidFill>
                  <a:schemeClr val="bg1"/>
                </a:solidFill>
              </a:rPr>
              <a:t> и </a:t>
            </a:r>
            <a:r>
              <a:rPr lang="en-US" altLang="en-US" dirty="0" err="1" smtClean="0">
                <a:solidFill>
                  <a:schemeClr val="bg1"/>
                </a:solidFill>
              </a:rPr>
              <a:t>на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sr-Cyrl-C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изведеној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вертикалној</a:t>
            </a:r>
            <a:r>
              <a:rPr lang="en-US" altLang="en-US" dirty="0" smtClean="0">
                <a:solidFill>
                  <a:schemeClr val="bg1"/>
                </a:solidFill>
              </a:rPr>
              <a:t> и </a:t>
            </a:r>
            <a:r>
              <a:rPr lang="en-US" altLang="en-US" dirty="0" err="1" smtClean="0">
                <a:solidFill>
                  <a:schemeClr val="bg1"/>
                </a:solidFill>
              </a:rPr>
              <a:t>хоризонталној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саобраћајној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сигнализацији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којом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се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корисницима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саопштава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важећи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режим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паркирања</a:t>
            </a:r>
            <a:r>
              <a:rPr lang="en-US" altLang="en-US" dirty="0" smtClean="0">
                <a:solidFill>
                  <a:schemeClr val="bg1"/>
                </a:solidFill>
              </a:rPr>
              <a:t> и </a:t>
            </a:r>
            <a:r>
              <a:rPr lang="en-US" altLang="en-US" dirty="0" err="1" smtClean="0">
                <a:solidFill>
                  <a:schemeClr val="bg1"/>
                </a:solidFill>
              </a:rPr>
              <a:t>на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дефинисаној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процедури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за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коришћење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сваког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од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предложених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начина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наплате</a:t>
            </a:r>
            <a:r>
              <a:rPr lang="en-US" altLang="en-US" dirty="0" smtClean="0">
                <a:solidFill>
                  <a:schemeClr val="bg1"/>
                </a:solidFill>
              </a:rPr>
              <a:t>. 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712191" y="1978925"/>
            <a:ext cx="7888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 err="1" smtClean="0">
                <a:solidFill>
                  <a:schemeClr val="bg1"/>
                </a:solidFill>
              </a:rPr>
              <a:t>Систем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контроле</a:t>
            </a:r>
            <a:r>
              <a:rPr lang="en-US" altLang="en-US" dirty="0" smtClean="0">
                <a:solidFill>
                  <a:schemeClr val="bg1"/>
                </a:solidFill>
              </a:rPr>
              <a:t> и </a:t>
            </a:r>
            <a:r>
              <a:rPr lang="en-US" altLang="en-US" dirty="0" err="1" smtClean="0">
                <a:solidFill>
                  <a:schemeClr val="bg1"/>
                </a:solidFill>
              </a:rPr>
              <a:t>санкционисања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прекршаја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заснива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се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на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дефинисаном</a:t>
            </a:r>
            <a:r>
              <a:rPr lang="en-US" altLang="en-US" dirty="0" smtClean="0">
                <a:solidFill>
                  <a:schemeClr val="bg1"/>
                </a:solidFill>
              </a:rPr>
              <a:t>: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207" y="1031094"/>
            <a:ext cx="11177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10000"/>
              </a:spcBef>
              <a:spcAft>
                <a:spcPct val="10000"/>
              </a:spcAft>
            </a:pP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Aктивности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контролних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одржавању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пројектованих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параметара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усвојеног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постављеног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300" y="123108"/>
            <a:ext cx="9810750" cy="69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D9B55D-62A0-4BFD-B15E-41488BD32002}"/>
              </a:ext>
            </a:extLst>
          </p:cNvPr>
          <p:cNvSpPr txBox="1"/>
          <p:nvPr/>
        </p:nvSpPr>
        <p:spPr>
          <a:xfrm>
            <a:off x="1853179" y="123109"/>
            <a:ext cx="9628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Tahoma" pitchFamily="34" charset="0"/>
              </a:rPr>
              <a:t>Систем</a:t>
            </a:r>
            <a:r>
              <a:rPr lang="en-US" altLang="en-US" sz="3200" dirty="0">
                <a:latin typeface="Tahoma" pitchFamily="34" charset="0"/>
              </a:rPr>
              <a:t> </a:t>
            </a:r>
            <a:r>
              <a:rPr lang="en-US" altLang="en-US" sz="3200" dirty="0" err="1">
                <a:latin typeface="Tahoma" pitchFamily="34" charset="0"/>
              </a:rPr>
              <a:t>контроле</a:t>
            </a:r>
            <a:r>
              <a:rPr lang="en-US" altLang="en-US" sz="3200" dirty="0">
                <a:latin typeface="Tahoma" pitchFamily="34" charset="0"/>
              </a:rPr>
              <a:t> и </a:t>
            </a:r>
            <a:r>
              <a:rPr lang="en-US" altLang="en-US" sz="3200" dirty="0" err="1">
                <a:latin typeface="Tahoma" pitchFamily="34" charset="0"/>
              </a:rPr>
              <a:t>санкционисања</a:t>
            </a:r>
            <a:r>
              <a:rPr lang="en-US" altLang="en-US" sz="3200" dirty="0">
                <a:latin typeface="Tahoma" pitchFamily="34" charset="0"/>
              </a:rPr>
              <a:t> </a:t>
            </a:r>
            <a:r>
              <a:rPr lang="en-US" altLang="en-US" sz="3200" dirty="0" err="1">
                <a:latin typeface="Tahoma" pitchFamily="34" charset="0"/>
              </a:rPr>
              <a:t>прекршаја</a:t>
            </a:r>
            <a:endParaRPr lang="en-US" altLang="en-US" sz="3200" dirty="0">
              <a:latin typeface="Tahoma" pitchFamily="34" charset="0"/>
            </a:endParaRPr>
          </a:p>
          <a:p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직사각형 16">
            <a:extLst>
              <a:ext uri="{FF2B5EF4-FFF2-40B4-BE49-F238E27FC236}">
                <a16:creationId xmlns="" xmlns:a16="http://schemas.microsoft.com/office/drawing/2014/main" id="{E6ABFBBB-306E-438C-B63C-603AE6E3301C}"/>
              </a:ext>
            </a:extLst>
          </p:cNvPr>
          <p:cNvSpPr/>
          <p:nvPr/>
        </p:nvSpPr>
        <p:spPr>
          <a:xfrm>
            <a:off x="141890" y="1000273"/>
            <a:ext cx="6716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latin typeface="Tahoma" pitchFamily="34" charset="0"/>
              </a:rPr>
              <a:t>Систем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контроле</a:t>
            </a:r>
            <a:r>
              <a:rPr lang="en-US" altLang="en-US" dirty="0">
                <a:latin typeface="Tahoma" pitchFamily="34" charset="0"/>
              </a:rPr>
              <a:t> и </a:t>
            </a:r>
            <a:r>
              <a:rPr lang="en-US" altLang="en-US" dirty="0" err="1">
                <a:latin typeface="Tahoma" pitchFamily="34" charset="0"/>
              </a:rPr>
              <a:t>санкционисања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прекршаја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обухвата</a:t>
            </a:r>
            <a:r>
              <a:rPr lang="en-US" altLang="en-US" dirty="0">
                <a:latin typeface="Tahoma" pitchFamily="34" charset="0"/>
              </a:rPr>
              <a:t>: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59" r="21859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-425669" y="1496859"/>
            <a:ext cx="5580993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r-Latn-RS" altLang="en-US" sz="1600" dirty="0" smtClean="0">
                <a:latin typeface="Tahoma" pitchFamily="34" charset="0"/>
              </a:rPr>
              <a:t> </a:t>
            </a:r>
            <a:r>
              <a:rPr lang="en-US" altLang="en-US" sz="1750" dirty="0" err="1" smtClean="0">
                <a:solidFill>
                  <a:schemeClr val="bg1"/>
                </a:solidFill>
                <a:latin typeface="Tahoma" pitchFamily="34" charset="0"/>
              </a:rPr>
              <a:t>формирање</a:t>
            </a:r>
            <a:r>
              <a:rPr lang="en-US" altLang="en-US" sz="175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службе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за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контролу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поштовања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режима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паркирања</a:t>
            </a:r>
            <a:endParaRPr lang="en-US" altLang="en-US" sz="1750" dirty="0">
              <a:solidFill>
                <a:schemeClr val="bg1"/>
              </a:solidFill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обезбеђивање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опреме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за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контролу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поштовања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режима</a:t>
            </a:r>
            <a:endParaRPr lang="en-US" altLang="en-US" sz="1750" dirty="0">
              <a:solidFill>
                <a:schemeClr val="bg1"/>
              </a:solidFill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дефинисање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сектора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које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"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покрива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"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један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контролор</a:t>
            </a:r>
            <a:endParaRPr lang="en-US" altLang="en-US" sz="1750" dirty="0">
              <a:solidFill>
                <a:schemeClr val="bg1"/>
              </a:solidFill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дефинисање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процедуре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рада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контролора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и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дефинисање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процедуре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наплате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изречених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казни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за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прекршај</a:t>
            </a:r>
            <a:r>
              <a:rPr lang="en-US" altLang="en-US" sz="1750" dirty="0">
                <a:solidFill>
                  <a:schemeClr val="bg1"/>
                </a:solidFill>
                <a:latin typeface="Tahoma" pitchFamily="34" charset="0"/>
              </a:rPr>
              <a:t> у </a:t>
            </a:r>
            <a:r>
              <a:rPr lang="en-US" altLang="en-US" sz="1750" dirty="0" err="1">
                <a:solidFill>
                  <a:schemeClr val="bg1"/>
                </a:solidFill>
                <a:latin typeface="Tahoma" pitchFamily="34" charset="0"/>
              </a:rPr>
              <a:t>паркирању</a:t>
            </a:r>
            <a:endParaRPr lang="en-US" altLang="en-US" sz="1750" dirty="0">
              <a:solidFill>
                <a:schemeClr val="bg1"/>
              </a:solidFill>
              <a:latin typeface="Tahoma" pitchFamily="34" charset="0"/>
            </a:endParaRPr>
          </a:p>
          <a:p>
            <a:endParaRPr lang="en-GB" dirty="0"/>
          </a:p>
        </p:txBody>
      </p:sp>
      <p:pic>
        <p:nvPicPr>
          <p:cNvPr id="14" name="Picture Placeholder 13" descr="12.jpe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/>
          <a:srcRect l="19122" r="19122"/>
          <a:stretch>
            <a:fillRect/>
          </a:stretch>
        </p:blipFill>
        <p:spPr>
          <a:xfrm>
            <a:off x="6063592" y="1428530"/>
            <a:ext cx="2811755" cy="2827292"/>
          </a:xfrm>
        </p:spPr>
      </p:pic>
      <p:pic>
        <p:nvPicPr>
          <p:cNvPr id="21" name="Picture Placeholder 20" descr="15.jpe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t="28" b="28"/>
          <a:stretch>
            <a:fillRect/>
          </a:stretch>
        </p:blipFill>
        <p:spPr>
          <a:xfrm>
            <a:off x="8928100" y="1005809"/>
            <a:ext cx="2869762" cy="2784666"/>
          </a:xfr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7190" y="6417110"/>
            <a:ext cx="4643469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0" name="Group 14"/>
          <p:cNvGrpSpPr/>
          <p:nvPr/>
        </p:nvGrpSpPr>
        <p:grpSpPr>
          <a:xfrm>
            <a:off x="0" y="6305012"/>
            <a:ext cx="428628" cy="428628"/>
            <a:chOff x="7797010" y="2267533"/>
            <a:chExt cx="459485" cy="436022"/>
          </a:xfrm>
        </p:grpSpPr>
        <p:sp>
          <p:nvSpPr>
            <p:cNvPr id="11" name="Flowchart: Extract 10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78" r="16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4884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067504" y="339509"/>
            <a:ext cx="4165942" cy="724247"/>
          </a:xfrm>
          <a:noFill/>
          <a:ln>
            <a:solidFill>
              <a:srgbClr val="FFFF00"/>
            </a:solidFill>
          </a:ln>
        </p:spPr>
        <p:txBody>
          <a:bodyPr/>
          <a:lstStyle/>
          <a:p>
            <a:r>
              <a:rPr lang="sr-Cyrl-R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Контролори</a:t>
            </a:r>
            <a:endParaRPr lang="sr-Latn-C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3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14" name="Flowchart: Extract 13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2" r="4432"/>
          <a:stretch>
            <a:fillRect/>
          </a:stretch>
        </p:blipFill>
        <p:spPr/>
      </p:pic>
      <p:pic>
        <p:nvPicPr>
          <p:cNvPr id="19" name="Picture 9" descr="1708_ocp_w380_h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0221" y="2269126"/>
            <a:ext cx="2421779" cy="27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77421" y="2145943"/>
            <a:ext cx="6373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Контролишу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временски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лимит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код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временским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ограничењем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трајања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мотиве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путовања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код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селектованих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мотива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врсте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аутомобила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код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ограничених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категорија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поштовање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начина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дефинисаног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вертикалном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хоризонталном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сигнализацијом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alt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1213" y="-191815"/>
            <a:ext cx="1799897" cy="1799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251" y="-46991"/>
            <a:ext cx="1655074" cy="1655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4393" y="191069"/>
            <a:ext cx="6757711" cy="545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6" name="Picture 7" descr="aparcamiento25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 cstate="print"/>
          <a:srcRect l="10802" r="10802"/>
          <a:stretch>
            <a:fillRect/>
          </a:stretch>
        </p:blipFill>
        <p:spPr bwMode="auto">
          <a:xfrm>
            <a:off x="627797" y="941696"/>
            <a:ext cx="3630817" cy="54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00382" y="1524099"/>
            <a:ext cx="6096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задужена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 algn="just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комунална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инспекција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зеленим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површинама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хаварисаних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.),</a:t>
            </a:r>
          </a:p>
          <a:p>
            <a:pPr marL="342900" indent="-342900" algn="just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саобраћајна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полиција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угрожавају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безбедност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осталих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учесника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саобраћају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и </a:t>
            </a:r>
          </a:p>
          <a:p>
            <a:pPr marL="342900" indent="-342900" algn="just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служба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оквиру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Институције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управља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паркирањем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поштовања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6729" y="200884"/>
            <a:ext cx="6755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en-US" alt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39999">
              <a:schemeClr val="accent1">
                <a:lumMod val="20000"/>
                <a:lumOff val="80000"/>
              </a:schemeClr>
            </a:gs>
            <a:gs pos="70000">
              <a:srgbClr val="E7F4F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06111" y="328977"/>
            <a:ext cx="7536701" cy="680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5" name="Flowchart: Extract 4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15" name="Picture 7" descr="LJU_057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 cstate="print"/>
          <a:srcRect t="13" b="13"/>
          <a:stretch>
            <a:fillRect/>
          </a:stretch>
        </p:blipFill>
        <p:spPr bwMode="auto">
          <a:xfrm>
            <a:off x="679544" y="1380698"/>
            <a:ext cx="3100886" cy="492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203509" y="1230430"/>
            <a:ext cx="468118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Контролори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sr-Cyrl-C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идентификују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sr-Cyrl-C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попуњавају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формулар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остављању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заденут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брисач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6373" y="328977"/>
            <a:ext cx="764183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en-US" alt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spcAft>
                <a:spcPts val="300"/>
              </a:spcAft>
            </a:pPr>
            <a:endParaRPr lang="en-US" alt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94580" y="3289109"/>
            <a:ext cx="7055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Процедура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Mора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унапред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позната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корисницима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обично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написана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полеђини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формулара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плаћање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Уколико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истеку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унапред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дефинисаног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рока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плаћање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власник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одређена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служба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прослеђује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судији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даљи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поступак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0" descr="23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2384" y="1132765"/>
            <a:ext cx="3216972" cy="1869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5615"/>
            <a:ext cx="10208525" cy="707886"/>
          </a:xfrm>
          <a:prstGeom prst="rect">
            <a:avLst/>
          </a:prstGeom>
          <a:solidFill>
            <a:srgbClr val="FFFFF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увођења политика паркирања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265" name="Group 168"/>
          <p:cNvGrpSpPr>
            <a:grpSpLocks/>
          </p:cNvGrpSpPr>
          <p:nvPr/>
        </p:nvGrpSpPr>
        <p:grpSpPr bwMode="auto">
          <a:xfrm>
            <a:off x="1583141" y="1026327"/>
            <a:ext cx="8079474" cy="5641308"/>
            <a:chOff x="2016" y="929"/>
            <a:chExt cx="6628" cy="4627"/>
          </a:xfrm>
        </p:grpSpPr>
        <p:grpSp>
          <p:nvGrpSpPr>
            <p:cNvPr id="39" name="Group 169"/>
            <p:cNvGrpSpPr>
              <a:grpSpLocks/>
            </p:cNvGrpSpPr>
            <p:nvPr/>
          </p:nvGrpSpPr>
          <p:grpSpPr bwMode="auto">
            <a:xfrm>
              <a:off x="3236" y="4804"/>
              <a:ext cx="4493" cy="334"/>
              <a:chOff x="3236" y="4804"/>
              <a:chExt cx="4493" cy="334"/>
            </a:xfrm>
          </p:grpSpPr>
          <p:sp>
            <p:nvSpPr>
              <p:cNvPr id="11294" name="Text Box 170"/>
              <p:cNvSpPr txBox="1">
                <a:spLocks noChangeArrowheads="1"/>
              </p:cNvSpPr>
              <p:nvPr/>
            </p:nvSpPr>
            <p:spPr bwMode="auto">
              <a:xfrm>
                <a:off x="3236" y="4804"/>
                <a:ext cx="1048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 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3" name="Text Box 171"/>
              <p:cNvSpPr txBox="1">
                <a:spLocks noChangeArrowheads="1"/>
              </p:cNvSpPr>
              <p:nvPr/>
            </p:nvSpPr>
            <p:spPr bwMode="auto">
              <a:xfrm>
                <a:off x="4837" y="4804"/>
                <a:ext cx="1081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IIa 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2" name="Text Box 172"/>
              <p:cNvSpPr txBox="1">
                <a:spLocks noChangeArrowheads="1"/>
              </p:cNvSpPr>
              <p:nvPr/>
            </p:nvSpPr>
            <p:spPr bwMode="auto">
              <a:xfrm>
                <a:off x="6685" y="4804"/>
                <a:ext cx="1044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II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б 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3" name="Group 173"/>
            <p:cNvGrpSpPr>
              <a:grpSpLocks/>
            </p:cNvGrpSpPr>
            <p:nvPr/>
          </p:nvGrpSpPr>
          <p:grpSpPr bwMode="auto">
            <a:xfrm>
              <a:off x="2016" y="1079"/>
              <a:ext cx="6628" cy="4477"/>
              <a:chOff x="2016" y="1079"/>
              <a:chExt cx="6628" cy="4477"/>
            </a:xfrm>
          </p:grpSpPr>
          <p:sp>
            <p:nvSpPr>
              <p:cNvPr id="11290" name="Text Box 174"/>
              <p:cNvSpPr txBox="1">
                <a:spLocks noChangeArrowheads="1"/>
              </p:cNvSpPr>
              <p:nvPr/>
            </p:nvSpPr>
            <p:spPr bwMode="auto">
              <a:xfrm>
                <a:off x="2016" y="1079"/>
                <a:ext cx="507" cy="241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Политика паркирања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9" name="Text Box 175"/>
              <p:cNvSpPr txBox="1">
                <a:spLocks noChangeArrowheads="1"/>
              </p:cNvSpPr>
              <p:nvPr/>
            </p:nvSpPr>
            <p:spPr bwMode="auto">
              <a:xfrm>
                <a:off x="7677" y="5234"/>
                <a:ext cx="967" cy="32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Време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8" name="Text Box 176"/>
              <p:cNvSpPr txBox="1">
                <a:spLocks noChangeArrowheads="1"/>
              </p:cNvSpPr>
              <p:nvPr/>
            </p:nvSpPr>
            <p:spPr bwMode="auto">
              <a:xfrm>
                <a:off x="2689" y="3856"/>
                <a:ext cx="1109" cy="5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Техничко регулисање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7" name="Text Box 177"/>
              <p:cNvSpPr txBox="1">
                <a:spLocks noChangeArrowheads="1"/>
              </p:cNvSpPr>
              <p:nvPr/>
            </p:nvSpPr>
            <p:spPr bwMode="auto">
              <a:xfrm>
                <a:off x="2793" y="3342"/>
                <a:ext cx="1705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Режим временског ограничења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6" name="Text Box 178"/>
              <p:cNvSpPr txBox="1">
                <a:spLocks noChangeArrowheads="1"/>
              </p:cNvSpPr>
              <p:nvPr/>
            </p:nvSpPr>
            <p:spPr bwMode="auto">
              <a:xfrm>
                <a:off x="2707" y="2997"/>
                <a:ext cx="2451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Режими у стамбеним зонама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5" name="Text Box 179"/>
              <p:cNvSpPr txBox="1">
                <a:spLocks noChangeArrowheads="1"/>
              </p:cNvSpPr>
              <p:nvPr/>
            </p:nvSpPr>
            <p:spPr bwMode="auto">
              <a:xfrm>
                <a:off x="3918" y="2675"/>
                <a:ext cx="1868" cy="37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Управљање ценом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4" name="Text Box 180"/>
              <p:cNvSpPr txBox="1">
                <a:spLocks noChangeArrowheads="1"/>
              </p:cNvSpPr>
              <p:nvPr/>
            </p:nvSpPr>
            <p:spPr bwMode="auto">
              <a:xfrm>
                <a:off x="5490" y="1545"/>
                <a:ext cx="1091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Паркирај и вози се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3" name="Text Box 181"/>
              <p:cNvSpPr txBox="1">
                <a:spLocks noChangeArrowheads="1"/>
              </p:cNvSpPr>
              <p:nvPr/>
            </p:nvSpPr>
            <p:spPr bwMode="auto">
              <a:xfrm>
                <a:off x="6693" y="2397"/>
                <a:ext cx="1071" cy="5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Parking </a:t>
                </a:r>
                <a:endParaRPr kumimoji="0" lang="sr-Latn-C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Cash-out</a:t>
                </a:r>
                <a:endParaRPr kumimoji="0" lang="sr-Latn-CS" sz="3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2" name="Text Box 182"/>
              <p:cNvSpPr txBox="1">
                <a:spLocks noChangeArrowheads="1"/>
              </p:cNvSpPr>
              <p:nvPr/>
            </p:nvSpPr>
            <p:spPr bwMode="auto">
              <a:xfrm>
                <a:off x="6379" y="2972"/>
                <a:ext cx="561" cy="3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...</a:t>
                </a:r>
                <a:endParaRPr kumimoji="0" lang="sr-Latn-C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1" name="Text Box 183"/>
              <p:cNvSpPr txBox="1">
                <a:spLocks noChangeArrowheads="1"/>
              </p:cNvSpPr>
              <p:nvPr/>
            </p:nvSpPr>
            <p:spPr bwMode="auto">
              <a:xfrm>
                <a:off x="6489" y="1753"/>
                <a:ext cx="1264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Управљање приступом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6" name="Group 185"/>
            <p:cNvGrpSpPr>
              <a:grpSpLocks/>
            </p:cNvGrpSpPr>
            <p:nvPr/>
          </p:nvGrpSpPr>
          <p:grpSpPr bwMode="auto">
            <a:xfrm>
              <a:off x="2485" y="929"/>
              <a:ext cx="6149" cy="4309"/>
              <a:chOff x="2485" y="929"/>
              <a:chExt cx="6149" cy="4309"/>
            </a:xfrm>
          </p:grpSpPr>
          <p:sp>
            <p:nvSpPr>
              <p:cNvPr id="57" name="AutoShape 186"/>
              <p:cNvSpPr>
                <a:spLocks noChangeShapeType="1"/>
              </p:cNvSpPr>
              <p:nvPr/>
            </p:nvSpPr>
            <p:spPr bwMode="auto">
              <a:xfrm flipV="1">
                <a:off x="2511" y="929"/>
                <a:ext cx="0" cy="43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AutoShape 187"/>
              <p:cNvSpPr>
                <a:spLocks noChangeShapeType="1"/>
              </p:cNvSpPr>
              <p:nvPr/>
            </p:nvSpPr>
            <p:spPr bwMode="auto">
              <a:xfrm>
                <a:off x="2511" y="5207"/>
                <a:ext cx="61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AutoShape 188"/>
              <p:cNvSpPr>
                <a:spLocks noChangeShapeType="1"/>
              </p:cNvSpPr>
              <p:nvPr/>
            </p:nvSpPr>
            <p:spPr bwMode="auto">
              <a:xfrm flipH="1" flipV="1">
                <a:off x="6012" y="2128"/>
                <a:ext cx="0" cy="397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AutoShape 189"/>
              <p:cNvSpPr>
                <a:spLocks noChangeShapeType="1"/>
              </p:cNvSpPr>
              <p:nvPr/>
            </p:nvSpPr>
            <p:spPr bwMode="auto">
              <a:xfrm flipV="1">
                <a:off x="6147" y="2344"/>
                <a:ext cx="306" cy="212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AutoShape 190"/>
              <p:cNvSpPr>
                <a:spLocks noChangeShapeType="1"/>
              </p:cNvSpPr>
              <p:nvPr/>
            </p:nvSpPr>
            <p:spPr bwMode="auto">
              <a:xfrm flipV="1">
                <a:off x="6147" y="2671"/>
                <a:ext cx="397" cy="5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AutoShape 191"/>
              <p:cNvSpPr>
                <a:spLocks noChangeShapeType="1"/>
              </p:cNvSpPr>
              <p:nvPr/>
            </p:nvSpPr>
            <p:spPr bwMode="auto">
              <a:xfrm>
                <a:off x="6091" y="2778"/>
                <a:ext cx="306" cy="309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AutoShape 192"/>
              <p:cNvSpPr>
                <a:spLocks noChangeShapeType="1"/>
              </p:cNvSpPr>
              <p:nvPr/>
            </p:nvSpPr>
            <p:spPr bwMode="auto">
              <a:xfrm flipV="1">
                <a:off x="2511" y="2652"/>
                <a:ext cx="3525" cy="2552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0" name="AutoShape 193"/>
              <p:cNvSpPr>
                <a:spLocks noChangeShapeType="1"/>
              </p:cNvSpPr>
              <p:nvPr/>
            </p:nvSpPr>
            <p:spPr bwMode="auto">
              <a:xfrm>
                <a:off x="2511" y="3845"/>
                <a:ext cx="1871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1" name="AutoShape 194"/>
              <p:cNvSpPr>
                <a:spLocks noChangeShapeType="1"/>
              </p:cNvSpPr>
              <p:nvPr/>
            </p:nvSpPr>
            <p:spPr bwMode="auto">
              <a:xfrm flipH="1">
                <a:off x="2485" y="2652"/>
                <a:ext cx="3527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2" name="AutoShape 195"/>
              <p:cNvSpPr>
                <a:spLocks noChangeShapeType="1"/>
              </p:cNvSpPr>
              <p:nvPr/>
            </p:nvSpPr>
            <p:spPr bwMode="auto">
              <a:xfrm>
                <a:off x="4382" y="3845"/>
                <a:ext cx="0" cy="1362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3" name="AutoShape 196"/>
              <p:cNvSpPr>
                <a:spLocks noChangeShapeType="1"/>
              </p:cNvSpPr>
              <p:nvPr/>
            </p:nvSpPr>
            <p:spPr bwMode="auto">
              <a:xfrm>
                <a:off x="6012" y="2652"/>
                <a:ext cx="0" cy="2555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4" name="AutoShape 197"/>
              <p:cNvSpPr>
                <a:spLocks noChangeShapeType="1"/>
              </p:cNvSpPr>
              <p:nvPr/>
            </p:nvSpPr>
            <p:spPr bwMode="auto">
              <a:xfrm flipV="1">
                <a:off x="2511" y="1382"/>
                <a:ext cx="5334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5" name="AutoShape 198"/>
              <p:cNvSpPr>
                <a:spLocks noChangeShapeType="1"/>
              </p:cNvSpPr>
              <p:nvPr/>
            </p:nvSpPr>
            <p:spPr bwMode="auto">
              <a:xfrm flipH="1">
                <a:off x="7834" y="1382"/>
                <a:ext cx="0" cy="3798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901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ded Corner 20"/>
          <p:cNvSpPr/>
          <p:nvPr/>
        </p:nvSpPr>
        <p:spPr>
          <a:xfrm>
            <a:off x="8429766" y="3166281"/>
            <a:ext cx="3762234" cy="3207223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Folded Corner 13"/>
          <p:cNvSpPr/>
          <p:nvPr/>
        </p:nvSpPr>
        <p:spPr>
          <a:xfrm>
            <a:off x="4476466" y="3166281"/>
            <a:ext cx="3766782" cy="3449589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Folded Corner 10"/>
          <p:cNvSpPr/>
          <p:nvPr/>
        </p:nvSpPr>
        <p:spPr>
          <a:xfrm>
            <a:off x="382137" y="3166281"/>
            <a:ext cx="3411940" cy="3466532"/>
          </a:xfrm>
          <a:prstGeom prst="foldedCorner">
            <a:avLst/>
          </a:prstGeom>
          <a:solidFill>
            <a:schemeClr val="accent3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Rectangle 7"/>
          <p:cNvSpPr/>
          <p:nvPr/>
        </p:nvSpPr>
        <p:spPr>
          <a:xfrm>
            <a:off x="1592317" y="204716"/>
            <a:ext cx="9254359" cy="696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2137" y="790393"/>
            <a:ext cx="11484538" cy="458698"/>
          </a:xfrm>
        </p:spPr>
        <p:txBody>
          <a:bodyPr/>
          <a:lstStyle/>
          <a:p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pic>
        <p:nvPicPr>
          <p:cNvPr id="12" name="Picture Placeholder 11" descr="25.jpe"/>
          <p:cNvPicPr>
            <a:picLocks noGrp="1" noChangeAspect="1"/>
          </p:cNvPicPr>
          <p:nvPr>
            <p:ph type="pic" idx="16"/>
          </p:nvPr>
        </p:nvPicPr>
        <p:blipFill>
          <a:blip r:embed="rId2" cstate="print"/>
          <a:srcRect t="673" b="673"/>
          <a:stretch>
            <a:fillRect/>
          </a:stretch>
        </p:blipFill>
        <p:spPr>
          <a:xfrm>
            <a:off x="5255739" y="1123950"/>
            <a:ext cx="2208235" cy="2009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3320169"/>
            <a:ext cx="352112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ПАРКИНГ‑КАРТ САТ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Приликом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сваки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корисник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дужан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паркинг‑карт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сату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час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минут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и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подешен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видно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испод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ветробранског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стакла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свога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аутомобила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</a:p>
          <a:p>
            <a:endParaRPr lang="sr-Latn-CS" dirty="0"/>
          </a:p>
        </p:txBody>
      </p:sp>
      <p:sp>
        <p:nvSpPr>
          <p:cNvPr id="13" name="TextBox 12"/>
          <p:cNvSpPr txBox="1"/>
          <p:nvPr/>
        </p:nvSpPr>
        <p:spPr>
          <a:xfrm>
            <a:off x="4183045" y="3166281"/>
            <a:ext cx="38350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ПАРКОМЕТРИ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појединачни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удвојени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скупни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</a:p>
          <a:p>
            <a:pPr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Истовремено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представља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техничку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комуналне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таксе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остварено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у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зонама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временског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ограничења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трајања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наплатом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Паркометар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једноструки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удвојени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двоструки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скупни</a:t>
            </a:r>
            <a:r>
              <a:rPr lang="en-US" alt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sr-Latn-C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6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17" name="Flowchart: Extract 1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710986" y="3133342"/>
            <a:ext cx="423080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lvl="4"/>
            <a:r>
              <a:rPr lang="en-US" altLang="en-US" sz="1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МОБИЛНИ ТЕЛЕФОН: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717550" lvl="4"/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корисник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пошаље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СМС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поруку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одређени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број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телефона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број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уобичајено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садржи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шифру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зоне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одговарајућег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оператеру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којој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ће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налазити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регистарска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ознака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аутомобила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Оператер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одговором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поруком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потврђује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пријем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уплате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саопштава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време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кога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корисник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треба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напусти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паркинг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7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место</a:t>
            </a:r>
            <a:r>
              <a:rPr lang="en-US" altLang="en-US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sr-Latn-C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79" b="13879"/>
          <a:stretch>
            <a:fillRect/>
          </a:stretch>
        </p:blipFill>
        <p:spPr>
          <a:xfrm>
            <a:off x="1026107" y="1123950"/>
            <a:ext cx="2124000" cy="2042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1101" y="1123950"/>
            <a:ext cx="3140692" cy="2009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866" y="177421"/>
            <a:ext cx="10686197" cy="955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709683"/>
            <a:ext cx="11017761" cy="723331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поштовање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санкционисање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паркирању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accent3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9558" y="1335361"/>
            <a:ext cx="10781732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ct val="50000"/>
              </a:spcBef>
              <a:spcAft>
                <a:spcPts val="300"/>
              </a:spcAft>
              <a:buFont typeface="Times New Roman" pitchFamily="18" charset="0"/>
              <a:buAutoNum type="arabicPeriod"/>
            </a:pPr>
            <a:r>
              <a:rPr lang="sr-Cyrl-R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изичке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баријере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спречавање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местима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нису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дозвољена</a:t>
            </a:r>
            <a:endParaRPr lang="en-US" alt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algn="just">
              <a:spcBef>
                <a:spcPct val="50000"/>
              </a:spcBef>
              <a:spcAft>
                <a:spcPts val="300"/>
              </a:spcAft>
              <a:buFont typeface="Times New Roman" pitchFamily="18" charset="0"/>
              <a:buAutoNum type="arabicPeriod"/>
            </a:pPr>
            <a:r>
              <a:rPr lang="sr-Cyrl-R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ехничка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којима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имобилише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("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лисице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"),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дизалицом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уклони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где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направио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("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пауци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").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5" descr="85999773"/>
          <p:cNvPicPr>
            <a:picLocks noGrp="1" noChangeAspect="1" noChangeArrowheads="1"/>
          </p:cNvPicPr>
          <p:nvPr>
            <p:ph type="pic" idx="18"/>
          </p:nvPr>
        </p:nvPicPr>
        <p:blipFill>
          <a:blip r:embed="rId2" cstate="print"/>
          <a:srcRect t="16887" b="16887"/>
          <a:stretch>
            <a:fillRect/>
          </a:stretch>
        </p:blipFill>
        <p:spPr bwMode="auto">
          <a:xfrm>
            <a:off x="1060450" y="2697234"/>
            <a:ext cx="2556207" cy="252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clamp1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3" cstate="print"/>
          <a:srcRect l="4205" r="4205"/>
          <a:stretch>
            <a:fillRect/>
          </a:stretch>
        </p:blipFill>
        <p:spPr bwMode="auto">
          <a:xfrm>
            <a:off x="4339988" y="2724506"/>
            <a:ext cx="2579427" cy="254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28987-pauk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4" cstate="print"/>
          <a:srcRect l="14392" r="14392"/>
          <a:stretch>
            <a:fillRect/>
          </a:stretch>
        </p:blipFill>
        <p:spPr bwMode="auto">
          <a:xfrm>
            <a:off x="7560860" y="2742915"/>
            <a:ext cx="3647290" cy="255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18696" y="5452969"/>
            <a:ext cx="10804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spcAft>
                <a:spcPts val="300"/>
              </a:spcAft>
            </a:pPr>
            <a:r>
              <a:rPr lang="sr-Cyrl-C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римена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ових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средстава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мора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веома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прецизно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законски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дефинисати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утврдити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због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чега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закључан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одвежен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105150" y="331788"/>
            <a:ext cx="9086850" cy="725487"/>
          </a:xfrm>
          <a:prstGeom prst="rect">
            <a:avLst/>
          </a:prstGeom>
          <a:ln>
            <a:solidFill>
              <a:schemeClr val="accent3">
                <a:lumMod val="25000"/>
                <a:lumOff val="75000"/>
              </a:schemeClr>
            </a:solidFill>
          </a:ln>
        </p:spPr>
        <p:txBody>
          <a:bodyPr/>
          <a:lstStyle/>
          <a:p>
            <a:r>
              <a:rPr lang="sr-Latn-CS" alt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Ефекти контроле и управљања</a:t>
            </a:r>
            <a:endParaRPr lang="sr-Latn-C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9905" y="125951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79713" y="-11660"/>
            <a:ext cx="428628" cy="401080"/>
            <a:chOff x="7797010" y="2267533"/>
            <a:chExt cx="459485" cy="436022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07256" y="1054006"/>
            <a:ext cx="116415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дел</a:t>
            </a: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две </a:t>
            </a: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основне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групе:</a:t>
            </a:r>
            <a:endParaRPr lang="en-U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sr-Latn-CS" alt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sr-Cyrl-R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ДИРЕКТНИ ЕФЕКТИ</a:t>
            </a:r>
            <a:endParaRPr lang="sr-Cyrl-CS" alt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sr-Latn-CS" alt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sr-Latn-CS" alt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ИНДИРЕКТНИ - ПОСРЕДНИ ЕФЕКТИ</a:t>
            </a:r>
            <a:endParaRPr lang="sr-Latn-C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Директни ефекти спроведеног пројекта контроле и управљања паркирањем, представљају резултат поставки политике паркирања. Од тога колики је степен реализације планираних регулативних мера постигнут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цениће се директни ефекти.</a:t>
            </a:r>
          </a:p>
          <a:p>
            <a:pPr algn="just">
              <a:lnSpc>
                <a:spcPct val="80000"/>
              </a:lnSpc>
            </a:pP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(мах 1, односно 100%, позитивно 0.6-0.65, односо 60%-65%).</a:t>
            </a:r>
          </a:p>
          <a:p>
            <a:pPr algn="just">
              <a:lnSpc>
                <a:spcPct val="80000"/>
              </a:lnSpc>
            </a:pP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r-Latn-C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Индиректни, односно посредни ефекти могу бити различити. и треба их према указаној потреби и анализирати:</a:t>
            </a:r>
            <a:endParaRPr lang="sr-Latn-C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   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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ефекти превоза/транспорта у граду,</a:t>
            </a:r>
            <a:endParaRPr lang="sr-Latn-C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   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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ефекти рационалног коришћења простора у граду,</a:t>
            </a:r>
            <a:endParaRPr lang="sr-Latn-C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   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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еколошки ефекти,</a:t>
            </a:r>
            <a:endParaRPr lang="sr-Latn-C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   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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ефекти саобраћајне безбедности,</a:t>
            </a:r>
            <a:endParaRPr lang="sr-Latn-C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   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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естетско амбијентални ефекти,</a:t>
            </a:r>
            <a:endParaRPr lang="sr-Latn-C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   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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енергетски ефекти,</a:t>
            </a:r>
            <a:endParaRPr lang="sr-Latn-C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   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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ефекти заштите историјског наслеђа,</a:t>
            </a:r>
            <a:endParaRPr lang="sr-Latn-C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   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други значајни ефекти.</a:t>
            </a:r>
            <a:endParaRPr lang="en-U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9054" y="4146331"/>
            <a:ext cx="4662945" cy="2711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accent1">
                <a:lumMod val="20000"/>
                <a:lumOff val="80000"/>
              </a:schemeClr>
            </a:gs>
            <a:gs pos="8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485" y="0"/>
            <a:ext cx="11059241" cy="724247"/>
          </a:xfrm>
        </p:spPr>
        <p:txBody>
          <a:bodyPr/>
          <a:lstStyle/>
          <a:p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Тарифни систем паркирања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1209331" y="2446539"/>
            <a:ext cx="7918903" cy="9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31089" y="1989737"/>
            <a:ext cx="7875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градског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транспортног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r-Cyrl-R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асортимана понуде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капацитета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5640" y="2020500"/>
            <a:ext cx="497208" cy="444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="" xmlns:a16="http://schemas.microsoft.com/office/drawing/2014/main" id="{7D7CDC4F-1322-4041-8C5F-560B8941415E}"/>
              </a:ext>
            </a:extLst>
          </p:cNvPr>
          <p:cNvSpPr/>
          <p:nvPr/>
        </p:nvSpPr>
        <p:spPr>
          <a:xfrm>
            <a:off x="1209331" y="537879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35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1132460" y="3184978"/>
            <a:ext cx="7286326" cy="9524"/>
          </a:xfrm>
          <a:prstGeom prst="line">
            <a:avLst/>
          </a:prstGeom>
          <a:ln>
            <a:solidFill>
              <a:srgbClr val="49D7D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65527" y="2598490"/>
            <a:ext cx="693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развијености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мреже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асортимана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транспортних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јавном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градском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приградском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путничком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превозу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6464" y="5652453"/>
            <a:ext cx="527038" cy="444697"/>
          </a:xfrm>
          <a:prstGeom prst="rect">
            <a:avLst/>
          </a:prstGeom>
          <a:solidFill>
            <a:srgbClr val="49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5639" y="4934102"/>
            <a:ext cx="527863" cy="444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6464" y="4190582"/>
            <a:ext cx="507110" cy="444697"/>
          </a:xfrm>
          <a:prstGeom prst="rect">
            <a:avLst/>
          </a:prstGeom>
          <a:solidFill>
            <a:srgbClr val="49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6464" y="3487194"/>
            <a:ext cx="496382" cy="444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26">
            <a:extLst>
              <a:ext uri="{FF2B5EF4-FFF2-40B4-BE49-F238E27FC236}">
                <a16:creationId xmlns=""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756464" y="2760863"/>
            <a:ext cx="507109" cy="444697"/>
          </a:xfrm>
          <a:prstGeom prst="rect">
            <a:avLst/>
          </a:prstGeom>
          <a:solidFill>
            <a:srgbClr val="49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55639" y="1091824"/>
            <a:ext cx="10663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Наплата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комуналне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таксе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јавно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основу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дефинисаног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ТАРИФНОГ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Начин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формирања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тарифног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зависности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GB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808" y="1989737"/>
            <a:ext cx="527038" cy="506222"/>
          </a:xfrm>
          <a:prstGeom prst="rect">
            <a:avLst/>
          </a:prstGeom>
        </p:spPr>
      </p:pic>
      <p:cxnSp>
        <p:nvCxnSpPr>
          <p:cNvPr id="53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>
            <a:off x="1231852" y="3923486"/>
            <a:ext cx="6855858" cy="8405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>
            <a:off x="1204521" y="6077813"/>
            <a:ext cx="7923713" cy="0"/>
          </a:xfrm>
          <a:prstGeom prst="line">
            <a:avLst/>
          </a:prstGeom>
          <a:ln>
            <a:solidFill>
              <a:srgbClr val="49D7D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1236253" y="5339550"/>
            <a:ext cx="5173483" cy="29726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8">
            <a:extLst>
              <a:ext uri="{FF2B5EF4-FFF2-40B4-BE49-F238E27FC236}">
                <a16:creationId xmlns=""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1209331" y="4613885"/>
            <a:ext cx="6073971" cy="9524"/>
          </a:xfrm>
          <a:prstGeom prst="line">
            <a:avLst/>
          </a:prstGeom>
          <a:ln>
            <a:solidFill>
              <a:srgbClr val="49D7D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27085" y="3489679"/>
            <a:ext cx="6860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степена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моторизације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en-US" alt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граду</a:t>
            </a:r>
            <a:r>
              <a:rPr lang="en-U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опште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индивидуалне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sr-Latn-R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70610" y="4028209"/>
            <a:ext cx="629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урбанистичке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структуре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града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размештаја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концентрације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атрактивних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садржаја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endParaRPr lang="sr-Cyrl-R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52847" y="4924052"/>
            <a:ext cx="530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sr-Cyrl-R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броја и структуре места за </a:t>
            </a:r>
            <a:r>
              <a:rPr lang="sr-Cyrl-R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паркирање</a:t>
            </a:r>
            <a:r>
              <a:rPr lang="sr-Latn-RS" alt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sr-Cyrl-RS" alt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322" y="2760863"/>
            <a:ext cx="497204" cy="42411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063" y="3567378"/>
            <a:ext cx="410458" cy="28432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986" y="4190582"/>
            <a:ext cx="461099" cy="4528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72660" y="4952288"/>
            <a:ext cx="694650" cy="42471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92377" y="5567098"/>
            <a:ext cx="466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sr-Cyrl-RS" altLang="en-US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C76BB25B-5AC9-4D17-9CC7-8B45EAB64FE9}"/>
              </a:ext>
            </a:extLst>
          </p:cNvPr>
          <p:cNvSpPr txBox="1"/>
          <p:nvPr/>
        </p:nvSpPr>
        <p:spPr>
          <a:xfrm>
            <a:off x="1241908" y="5444128"/>
            <a:ext cx="8940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организованости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спремности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комуналних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контролних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органа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одржавају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контролишу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остварење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наплате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таксе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јавном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паркирању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lvl="2"/>
            <a:endParaRPr lang="sr-Cyrl-RS" altLang="en-US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181" y="5700620"/>
            <a:ext cx="330777" cy="33077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5670" y="2495959"/>
            <a:ext cx="3105253" cy="3112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6" name="TextBox 85"/>
          <p:cNvSpPr txBox="1"/>
          <p:nvPr/>
        </p:nvSpPr>
        <p:spPr>
          <a:xfrm>
            <a:off x="1555727" y="0"/>
            <a:ext cx="9708018" cy="755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7548531" y="6434807"/>
            <a:ext cx="4643469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34" name="Group 14"/>
          <p:cNvGrpSpPr/>
          <p:nvPr/>
        </p:nvGrpSpPr>
        <p:grpSpPr>
          <a:xfrm>
            <a:off x="7191341" y="6305012"/>
            <a:ext cx="428628" cy="428628"/>
            <a:chOff x="7797010" y="2267533"/>
            <a:chExt cx="459485" cy="436022"/>
          </a:xfrm>
        </p:grpSpPr>
        <p:sp>
          <p:nvSpPr>
            <p:cNvPr id="37" name="Flowchart: Extract 3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599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7BE9FA4-49BB-49A0-8D78-11BC1918F024}"/>
              </a:ext>
            </a:extLst>
          </p:cNvPr>
          <p:cNvSpPr txBox="1"/>
          <p:nvPr/>
        </p:nvSpPr>
        <p:spPr>
          <a:xfrm>
            <a:off x="8354566" y="4063654"/>
            <a:ext cx="3541888" cy="17543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sr-Latn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искоришћењем расположивих паркинг места на улици, вануличним паркиралиштима и паркинг гаражама у оквиру зоне</a:t>
            </a:r>
          </a:p>
          <a:p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8648" y="159400"/>
            <a:ext cx="4594270" cy="724247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Тарифни систем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D0FDF8F-D25E-4CB0-8E60-C13C20A472F5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C895F2-199F-4AA7-9816-829F92E8A8FD}"/>
              </a:ext>
            </a:extLst>
          </p:cNvPr>
          <p:cNvSpPr/>
          <p:nvPr/>
        </p:nvSpPr>
        <p:spPr>
          <a:xfrm>
            <a:off x="5630398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2BCE07A-E272-4331-A941-4A6B2E7577CE}"/>
              </a:ext>
            </a:extLst>
          </p:cNvPr>
          <p:cNvSpPr/>
          <p:nvPr/>
        </p:nvSpPr>
        <p:spPr>
          <a:xfrm>
            <a:off x="6441168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7D8C96-CD43-4E9D-B551-CA43A7156406}"/>
              </a:ext>
            </a:extLst>
          </p:cNvPr>
          <p:cNvSpPr/>
          <p:nvPr/>
        </p:nvSpPr>
        <p:spPr>
          <a:xfrm>
            <a:off x="5225013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CA4EB28-41F2-4611-9468-07BCAD70FB41}"/>
              </a:ext>
            </a:extLst>
          </p:cNvPr>
          <p:cNvSpPr/>
          <p:nvPr/>
        </p:nvSpPr>
        <p:spPr>
          <a:xfrm>
            <a:off x="6846553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="" xmlns:a16="http://schemas.microsoft.com/office/drawing/2014/main" id="{A3C9BA5E-64C6-4631-8856-255952B5FD98}"/>
              </a:ext>
            </a:extLst>
          </p:cNvPr>
          <p:cNvSpPr/>
          <p:nvPr/>
        </p:nvSpPr>
        <p:spPr>
          <a:xfrm>
            <a:off x="6865962" y="4059101"/>
            <a:ext cx="1363638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14">
            <a:extLst>
              <a:ext uri="{FF2B5EF4-FFF2-40B4-BE49-F238E27FC236}">
                <a16:creationId xmlns="" xmlns:a16="http://schemas.microsoft.com/office/drawing/2014/main" id="{8D0EAD2F-CF67-4591-BB34-B59CCA0D3581}"/>
              </a:ext>
            </a:extLst>
          </p:cNvPr>
          <p:cNvSpPr/>
          <p:nvPr/>
        </p:nvSpPr>
        <p:spPr>
          <a:xfrm>
            <a:off x="6456041" y="3274505"/>
            <a:ext cx="1461342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="" xmlns:a16="http://schemas.microsoft.com/office/drawing/2014/main" id="{C5D75A09-42CA-4A57-A4B9-DFB9728489EA}"/>
              </a:ext>
            </a:extLst>
          </p:cNvPr>
          <p:cNvSpPr/>
          <p:nvPr/>
        </p:nvSpPr>
        <p:spPr>
          <a:xfrm flipH="1">
            <a:off x="3818906" y="4059101"/>
            <a:ext cx="14950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="" xmlns:a16="http://schemas.microsoft.com/office/drawing/2014/main" id="{5A0A52AF-D986-4103-87F7-7901638EBE16}"/>
              </a:ext>
            </a:extLst>
          </p:cNvPr>
          <p:cNvSpPr/>
          <p:nvPr/>
        </p:nvSpPr>
        <p:spPr>
          <a:xfrm flipH="1">
            <a:off x="4170218" y="3274505"/>
            <a:ext cx="1547214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9292484-9721-42C1-8926-6FB01523F0D3}"/>
              </a:ext>
            </a:extLst>
          </p:cNvPr>
          <p:cNvSpPr txBox="1"/>
          <p:nvPr/>
        </p:nvSpPr>
        <p:spPr>
          <a:xfrm>
            <a:off x="514262" y="4044966"/>
            <a:ext cx="3082331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sr-Latn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просторном расподелом захтева у оквиру зоне на коју се тарифни систем односи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C86880E-A02D-4B47-B6CE-CE25714EFAFD}"/>
              </a:ext>
            </a:extLst>
          </p:cNvPr>
          <p:cNvSpPr txBox="1"/>
          <p:nvPr/>
        </p:nvSpPr>
        <p:spPr>
          <a:xfrm>
            <a:off x="8229600" y="3101322"/>
            <a:ext cx="3269246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sr-Cyrl-R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временском расподелом захтева (у току дана)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DDD83A2-479E-45B8-BE41-4F7665987614}"/>
              </a:ext>
            </a:extLst>
          </p:cNvPr>
          <p:cNvSpPr txBox="1"/>
          <p:nvPr/>
        </p:nvSpPr>
        <p:spPr>
          <a:xfrm>
            <a:off x="1002273" y="3020403"/>
            <a:ext cx="281663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sr-Latn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структуром корисника паркинг места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68EC74D-4664-4152-AA29-8780973A1C85}"/>
              </a:ext>
            </a:extLst>
          </p:cNvPr>
          <p:cNvSpPr txBox="1"/>
          <p:nvPr/>
        </p:nvSpPr>
        <p:spPr>
          <a:xfrm>
            <a:off x="4274620" y="1677467"/>
            <a:ext cx="3642762" cy="646331"/>
          </a:xfrm>
          <a:prstGeom prst="rect">
            <a:avLst/>
          </a:prstGeom>
          <a:noFill/>
          <a:ln cap="flat">
            <a:solidFill>
              <a:schemeClr val="accent1">
                <a:shade val="50000"/>
              </a:schemeClr>
            </a:solidFill>
            <a:round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sr-Latn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бројем захтева за паркирање у одређеној зони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Pentagon 30">
            <a:extLst>
              <a:ext uri="{FF2B5EF4-FFF2-40B4-BE49-F238E27FC236}">
                <a16:creationId xmlns="" xmlns:a16="http://schemas.microsoft.com/office/drawing/2014/main" id="{1E11A068-B787-4E72-8802-1F804E4190BB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ed Rectangle 33"/>
          <p:cNvSpPr/>
          <p:nvPr/>
        </p:nvSpPr>
        <p:spPr>
          <a:xfrm>
            <a:off x="4944715" y="5079316"/>
            <a:ext cx="2273576" cy="1279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022293" y="5079316"/>
            <a:ext cx="2147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Тарифни систем </a:t>
            </a:r>
            <a:r>
              <a:rPr lang="sr-Latn-C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представља </a:t>
            </a:r>
            <a:r>
              <a:rPr lang="sr-Latn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једну од мера којом се управља: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428" y="0"/>
            <a:ext cx="1248575" cy="1248575"/>
          </a:xfrm>
          <a:prstGeom prst="rect">
            <a:avLst/>
          </a:prstGeom>
        </p:spPr>
      </p:pic>
      <p:pic>
        <p:nvPicPr>
          <p:cNvPr id="38" name="Picture 6" descr="stockphotopro_8001645NYA_no_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9699" y="688454"/>
            <a:ext cx="2973387" cy="197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956645" y="6417108"/>
            <a:ext cx="4235355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3" name="Group 14"/>
          <p:cNvGrpSpPr/>
          <p:nvPr/>
        </p:nvGrpSpPr>
        <p:grpSpPr>
          <a:xfrm>
            <a:off x="7518888" y="6251951"/>
            <a:ext cx="428628" cy="428628"/>
            <a:chOff x="7797010" y="2267533"/>
            <a:chExt cx="459485" cy="436022"/>
          </a:xfrm>
        </p:grpSpPr>
        <p:sp>
          <p:nvSpPr>
            <p:cNvPr id="25" name="Flowchart: Extract 24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931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FFD1"/>
            </a:gs>
            <a:gs pos="0">
              <a:srgbClr val="FFFF00"/>
            </a:gs>
            <a:gs pos="0">
              <a:srgbClr val="F3EDC9"/>
            </a:gs>
            <a:gs pos="8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595" y="187109"/>
            <a:ext cx="10436532" cy="724247"/>
          </a:xfrm>
        </p:spPr>
        <p:txBody>
          <a:bodyPr/>
          <a:lstStyle/>
          <a:p>
            <a:r>
              <a:rPr lang="sr-Cyrl-RS" sz="4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Тарифни систем треба да дефинише:</a:t>
            </a:r>
            <a:endParaRPr lang="en-US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lded Corner 2">
            <a:extLst>
              <a:ext uri="{FF2B5EF4-FFF2-40B4-BE49-F238E27FC236}">
                <a16:creationId xmlns="" xmlns:a16="http://schemas.microsoft.com/office/drawing/2014/main" id="{0CA8A798-6BB4-402B-99EC-FDA1B1AF0D7A}"/>
              </a:ext>
            </a:extLst>
          </p:cNvPr>
          <p:cNvSpPr/>
          <p:nvPr/>
        </p:nvSpPr>
        <p:spPr>
          <a:xfrm>
            <a:off x="427045" y="1257940"/>
            <a:ext cx="3867864" cy="1388500"/>
          </a:xfrm>
          <a:prstGeom prst="foldedCorner">
            <a:avLst>
              <a:gd name="adj" fmla="val 302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Folded Corner 3">
            <a:extLst>
              <a:ext uri="{FF2B5EF4-FFF2-40B4-BE49-F238E27FC236}">
                <a16:creationId xmlns="" xmlns:a16="http://schemas.microsoft.com/office/drawing/2014/main" id="{2473E453-C056-453A-B914-AFE7634D2693}"/>
              </a:ext>
            </a:extLst>
          </p:cNvPr>
          <p:cNvSpPr/>
          <p:nvPr/>
        </p:nvSpPr>
        <p:spPr>
          <a:xfrm>
            <a:off x="8728364" y="1243978"/>
            <a:ext cx="3441493" cy="1412437"/>
          </a:xfrm>
          <a:prstGeom prst="foldedCorner">
            <a:avLst>
              <a:gd name="adj" fmla="val 30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Folded Corner 4">
            <a:extLst>
              <a:ext uri="{FF2B5EF4-FFF2-40B4-BE49-F238E27FC236}">
                <a16:creationId xmlns="" xmlns:a16="http://schemas.microsoft.com/office/drawing/2014/main" id="{0AD1C90D-0FB0-4251-B1ED-E9A90F74ACDF}"/>
              </a:ext>
            </a:extLst>
          </p:cNvPr>
          <p:cNvSpPr/>
          <p:nvPr/>
        </p:nvSpPr>
        <p:spPr>
          <a:xfrm>
            <a:off x="4707563" y="1257939"/>
            <a:ext cx="3591309" cy="1388501"/>
          </a:xfrm>
          <a:prstGeom prst="foldedCorner">
            <a:avLst>
              <a:gd name="adj" fmla="val 302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1B38D0-937C-4393-9F6B-0AD6CF9042C0}"/>
              </a:ext>
            </a:extLst>
          </p:cNvPr>
          <p:cNvSpPr txBox="1"/>
          <p:nvPr/>
        </p:nvSpPr>
        <p:spPr>
          <a:xfrm>
            <a:off x="535045" y="1481970"/>
            <a:ext cx="3326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altLang="en-U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sr-Cyrl-CS" alt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Категорије </a:t>
            </a:r>
            <a:r>
              <a:rPr lang="sr-Cyrl-C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корисника паркинг места.</a:t>
            </a:r>
            <a:r>
              <a:rPr lang="sr-Cyrl-C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 су по правилу:</a:t>
            </a:r>
          </a:p>
          <a:p>
            <a:pPr marL="228600" indent="-228600" algn="ctr">
              <a:buFont typeface="+mj-lt"/>
              <a:buAutoNum type="arabicPeriod"/>
            </a:pP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9F48EFC-0950-4A20-BB51-9C71F2D521A6}"/>
              </a:ext>
            </a:extLst>
          </p:cNvPr>
          <p:cNvSpPr txBox="1"/>
          <p:nvPr/>
        </p:nvSpPr>
        <p:spPr>
          <a:xfrm>
            <a:off x="4815563" y="1362818"/>
            <a:ext cx="339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en-US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Критеријуме</a:t>
            </a:r>
            <a:r>
              <a:rPr lang="en-US" alt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стицање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статуса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одређене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категорије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корисника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o-KR" altLang="en-US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E22AC7A-2910-45E0-B52D-4338CEC3E7B3}"/>
              </a:ext>
            </a:extLst>
          </p:cNvPr>
          <p:cNvSpPr txBox="1"/>
          <p:nvPr/>
        </p:nvSpPr>
        <p:spPr>
          <a:xfrm>
            <a:off x="8838254" y="1257940"/>
            <a:ext cx="333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altLang="en-U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sr-Cyrl-CS" alt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Комуналну </a:t>
            </a:r>
            <a:r>
              <a:rPr lang="sr-Cyrl-C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таксу за паркирање за сваку од предвиђених категорија корисника паркинг места</a:t>
            </a:r>
            <a:r>
              <a:rPr lang="sr-Cyrl-C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o-KR" altLang="en-US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106AE42-381B-4181-99FF-C01ED1B820A7}"/>
              </a:ext>
            </a:extLst>
          </p:cNvPr>
          <p:cNvSpPr txBox="1"/>
          <p:nvPr/>
        </p:nvSpPr>
        <p:spPr>
          <a:xfrm>
            <a:off x="633747" y="2646441"/>
            <a:ext cx="36587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Категорија корисника 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“изузет од наплате” по било ком основу 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sr-Latn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Повлашћена” 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категорија 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корисника</a:t>
            </a:r>
            <a:r>
              <a:rPr lang="sr-Latn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становници зоне,</a:t>
            </a:r>
            <a:endParaRPr lang="sr-Cyrl-C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Корисници паркинг места на којима важе посебни режими 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паркирања</a:t>
            </a:r>
            <a:r>
              <a:rPr lang="sr-Latn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корисници 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резервисаних паркинг места, односно “заузећа”, доставна возила, комунална возила и сл.,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Посетиоци зоне који свакодневно или повремено испостављају захтев за паркирање.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00FF22C-3235-4DFA-BF9A-9CB73C4508F3}"/>
              </a:ext>
            </a:extLst>
          </p:cNvPr>
          <p:cNvSpPr txBox="1"/>
          <p:nvPr/>
        </p:nvSpPr>
        <p:spPr>
          <a:xfrm>
            <a:off x="4828378" y="2733964"/>
            <a:ext cx="3395141" cy="176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sr-Cyrl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en-US" alt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осебно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en-US" alt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категорије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sr-Cyrl-RS" alt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/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r-Cyrl-RS" alt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sr-Cyrl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en-US" alt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изузет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наплате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endParaRPr lang="sr-Cyrl-RS" alt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повлашћену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alt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категориј</a:t>
            </a:r>
            <a:r>
              <a:rPr lang="sr-Cyrl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</a:p>
          <a:p>
            <a:pPr marL="0" lvl="1"/>
            <a:r>
              <a:rPr lang="sr-Cyrl-R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R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корисника</a:t>
            </a:r>
            <a:r>
              <a:rPr lang="en-U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9D2C99A-716C-4A27-8DF6-DBC94CEB2B5D}"/>
              </a:ext>
            </a:extLst>
          </p:cNvPr>
          <p:cNvSpPr txBox="1"/>
          <p:nvPr/>
        </p:nvSpPr>
        <p:spPr>
          <a:xfrm>
            <a:off x="8838254" y="2733963"/>
            <a:ext cx="3017342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оквиру ове ставке неопходно је дефинисати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ct val="30000"/>
              </a:spcBef>
            </a:pPr>
            <a:endParaRPr lang="sr-Cyrl-C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Временску 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јединицу за 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наплату,</a:t>
            </a:r>
            <a:endParaRPr lang="sr-Cyrl-C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Цену 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временске јединице за 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наплату,</a:t>
            </a:r>
            <a:endParaRPr lang="sr-Cyrl-C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Врсте</a:t>
            </a:r>
            <a:r>
              <a:rPr lang="sr-Cyrl-CS" alt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важност и цене </a:t>
            </a:r>
            <a:r>
              <a:rPr lang="sr-Cyrl-CS" alt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претплате.</a:t>
            </a:r>
            <a:endParaRPr lang="en-US" alt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B9E29C8-3AD5-40A6-AB23-CAA6AF5A80D6}"/>
              </a:ext>
            </a:extLst>
          </p:cNvPr>
          <p:cNvSpPr/>
          <p:nvPr/>
        </p:nvSpPr>
        <p:spPr>
          <a:xfrm>
            <a:off x="4707563" y="2733963"/>
            <a:ext cx="108000" cy="21173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7E94344-11F7-4F72-8E6B-827D2E8E3B21}"/>
              </a:ext>
            </a:extLst>
          </p:cNvPr>
          <p:cNvSpPr/>
          <p:nvPr/>
        </p:nvSpPr>
        <p:spPr>
          <a:xfrm>
            <a:off x="427045" y="2733964"/>
            <a:ext cx="108000" cy="4046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A621BE3-07F4-472E-A949-FE27AEB73D3D}"/>
              </a:ext>
            </a:extLst>
          </p:cNvPr>
          <p:cNvSpPr/>
          <p:nvPr/>
        </p:nvSpPr>
        <p:spPr>
          <a:xfrm>
            <a:off x="8730254" y="2750971"/>
            <a:ext cx="108000" cy="266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548531" y="6417110"/>
            <a:ext cx="4643469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6" name="Group 14"/>
          <p:cNvGrpSpPr/>
          <p:nvPr/>
        </p:nvGrpSpPr>
        <p:grpSpPr>
          <a:xfrm>
            <a:off x="7191341" y="6305012"/>
            <a:ext cx="428628" cy="428628"/>
            <a:chOff x="7797010" y="2267533"/>
            <a:chExt cx="459485" cy="436022"/>
          </a:xfrm>
        </p:grpSpPr>
        <p:sp>
          <p:nvSpPr>
            <p:cNvPr id="18" name="Flowchart: Extract 1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51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7" grpId="0"/>
      <p:bldP spid="20" grpId="0"/>
      <p:bldP spid="21" grpId="0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80030" y="519241"/>
            <a:ext cx="11238932" cy="954717"/>
          </a:xfrm>
          <a:prstGeom prst="roundRect">
            <a:avLst/>
          </a:prstGeom>
          <a:solidFill>
            <a:srgbClr val="FCE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7DE529D-8765-4392-993A-BFA804F3B558}"/>
              </a:ext>
            </a:extLst>
          </p:cNvPr>
          <p:cNvSpPr/>
          <p:nvPr/>
        </p:nvSpPr>
        <p:spPr>
          <a:xfrm>
            <a:off x="602298" y="1719293"/>
            <a:ext cx="3447563" cy="87188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7595E62E-CD44-455B-95C2-878EEA7C191A}"/>
              </a:ext>
            </a:extLst>
          </p:cNvPr>
          <p:cNvSpPr/>
          <p:nvPr/>
        </p:nvSpPr>
        <p:spPr>
          <a:xfrm>
            <a:off x="602299" y="2591172"/>
            <a:ext cx="3447562" cy="1790467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27802F7-AE28-48F0-8E34-37723DDD88EA}"/>
              </a:ext>
            </a:extLst>
          </p:cNvPr>
          <p:cNvSpPr txBox="1"/>
          <p:nvPr/>
        </p:nvSpPr>
        <p:spPr>
          <a:xfrm>
            <a:off x="602298" y="2786917"/>
            <a:ext cx="3447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r-Cyrl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Институција или појединац са надлежношћу за ову област иницијално усваја и примењује цену паркирања.</a:t>
            </a:r>
          </a:p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="" xmlns:a16="http://schemas.microsoft.com/office/drawing/2014/main" id="{9DC07CDE-FB69-4E03-AB64-F7E4CFAF0BE1}"/>
              </a:ext>
            </a:extLst>
          </p:cNvPr>
          <p:cNvSpPr txBox="1">
            <a:spLocks/>
          </p:cNvSpPr>
          <p:nvPr/>
        </p:nvSpPr>
        <p:spPr>
          <a:xfrm>
            <a:off x="9390603" y="3486406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="" xmlns:a16="http://schemas.microsoft.com/office/drawing/2014/main" id="{71CFBEEA-5AE6-4AEC-98DD-95E7801FCB5F}"/>
              </a:ext>
            </a:extLst>
          </p:cNvPr>
          <p:cNvSpPr/>
          <p:nvPr/>
        </p:nvSpPr>
        <p:spPr>
          <a:xfrm flipH="1">
            <a:off x="10057701" y="525527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57" name="Picture Placeholder 56"/>
          <p:cNvPicPr>
            <a:picLocks noGrp="1" noChangeAspect="1"/>
          </p:cNvPicPr>
          <p:nvPr>
            <p:ph type="pic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03" b="11503"/>
          <a:stretch>
            <a:fillRect/>
          </a:stretch>
        </p:blipFill>
        <p:spPr>
          <a:xfrm>
            <a:off x="601663" y="4381351"/>
            <a:ext cx="3448050" cy="1651866"/>
          </a:xfrm>
        </p:spPr>
      </p:pic>
      <p:pic>
        <p:nvPicPr>
          <p:cNvPr id="59" name="Picture Placeholder 58"/>
          <p:cNvPicPr>
            <a:picLocks noGrp="1" noChangeAspect="1"/>
          </p:cNvPicPr>
          <p:nvPr>
            <p:ph type="pic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86" b="16286"/>
          <a:stretch>
            <a:fillRect/>
          </a:stretch>
        </p:blipFill>
        <p:spPr>
          <a:xfrm>
            <a:off x="8516938" y="4360072"/>
            <a:ext cx="3336925" cy="1687513"/>
          </a:xfrm>
        </p:spPr>
      </p:pic>
      <p:pic>
        <p:nvPicPr>
          <p:cNvPr id="58" name="Picture Placeholder 57"/>
          <p:cNvPicPr>
            <a:picLocks noGrp="1" noChangeAspect="1"/>
          </p:cNvPicPr>
          <p:nvPr>
            <p:ph type="pic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53" b="14253"/>
          <a:stretch>
            <a:fillRect/>
          </a:stretch>
        </p:blipFill>
        <p:spPr>
          <a:xfrm>
            <a:off x="4458689" y="4374472"/>
            <a:ext cx="3632200" cy="1685925"/>
          </a:xfrm>
        </p:spPr>
      </p:pic>
      <p:sp>
        <p:nvSpPr>
          <p:cNvPr id="37" name="TextBox 36"/>
          <p:cNvSpPr txBox="1"/>
          <p:nvPr/>
        </p:nvSpPr>
        <p:spPr>
          <a:xfrm>
            <a:off x="580030" y="634855"/>
            <a:ext cx="11238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релевантним европским земљама у примени су следећи начини одређивања јединичне цене </a:t>
            </a:r>
            <a:r>
              <a:rPr lang="sr-Cyrl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паркирања:</a:t>
            </a:r>
            <a:endParaRPr lang="sr-Cyrl-C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02299" y="1832067"/>
            <a:ext cx="344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altLang="en-US" b="1" dirty="0">
                <a:solidFill>
                  <a:srgbClr val="FCEE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Експертском проценом </a:t>
            </a:r>
            <a:r>
              <a:rPr lang="sr-Cyrl-C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величини цене </a:t>
            </a:r>
            <a:r>
              <a:rPr lang="sr-Cyrl-CS" alt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паркирања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01474EAB-F2A4-4DF3-AE63-84503535C0A9}"/>
              </a:ext>
            </a:extLst>
          </p:cNvPr>
          <p:cNvSpPr/>
          <p:nvPr/>
        </p:nvSpPr>
        <p:spPr>
          <a:xfrm>
            <a:off x="2074079" y="5880279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Rectangle 9">
            <a:extLst>
              <a:ext uri="{FF2B5EF4-FFF2-40B4-BE49-F238E27FC236}">
                <a16:creationId xmlns="" xmlns:a16="http://schemas.microsoft.com/office/drawing/2014/main" id="{57D43709-CDC4-4B6F-92CC-0AD77622D31F}"/>
              </a:ext>
            </a:extLst>
          </p:cNvPr>
          <p:cNvSpPr/>
          <p:nvPr/>
        </p:nvSpPr>
        <p:spPr>
          <a:xfrm>
            <a:off x="2160121" y="5958906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57DE529D-8765-4392-993A-BFA804F3B558}"/>
              </a:ext>
            </a:extLst>
          </p:cNvPr>
          <p:cNvSpPr/>
          <p:nvPr/>
        </p:nvSpPr>
        <p:spPr>
          <a:xfrm>
            <a:off x="4457899" y="1711773"/>
            <a:ext cx="3632587" cy="87188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8" name="Rectangle 8">
            <a:extLst>
              <a:ext uri="{FF2B5EF4-FFF2-40B4-BE49-F238E27FC236}">
                <a16:creationId xmlns="" xmlns:a16="http://schemas.microsoft.com/office/drawing/2014/main" id="{7595E62E-CD44-455B-95C2-878EEA7C191A}"/>
              </a:ext>
            </a:extLst>
          </p:cNvPr>
          <p:cNvSpPr/>
          <p:nvPr/>
        </p:nvSpPr>
        <p:spPr>
          <a:xfrm>
            <a:off x="4457900" y="2583652"/>
            <a:ext cx="3632586" cy="1790467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9" name="TextBox 48"/>
          <p:cNvSpPr txBox="1"/>
          <p:nvPr/>
        </p:nvSpPr>
        <p:spPr>
          <a:xfrm>
            <a:off x="4457900" y="1824546"/>
            <a:ext cx="363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altLang="en-US" b="1" dirty="0">
                <a:solidFill>
                  <a:srgbClr val="FCEE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основу става корисника </a:t>
            </a:r>
            <a:r>
              <a:rPr lang="sr-Cyrl-C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прихватљивој цени паркирања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27802F7-AE28-48F0-8E34-37723DDD88EA}"/>
              </a:ext>
            </a:extLst>
          </p:cNvPr>
          <p:cNvSpPr txBox="1"/>
          <p:nvPr/>
        </p:nvSpPr>
        <p:spPr>
          <a:xfrm>
            <a:off x="4550410" y="2786917"/>
            <a:ext cx="344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Подаци о ставовима корисника по питању прихватљиве цене паркирања добијају се анкетирањем.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E125C9-4822-43ED-81B6-AF919C300230}"/>
              </a:ext>
            </a:extLst>
          </p:cNvPr>
          <p:cNvSpPr/>
          <p:nvPr/>
        </p:nvSpPr>
        <p:spPr>
          <a:xfrm>
            <a:off x="6081102" y="5882220"/>
            <a:ext cx="50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2" name="Rounded Rectangle 5">
            <a:extLst>
              <a:ext uri="{FF2B5EF4-FFF2-40B4-BE49-F238E27FC236}">
                <a16:creationId xmlns="" xmlns:a16="http://schemas.microsoft.com/office/drawing/2014/main" id="{71CFBEEA-5AE6-4AEC-98DD-95E7801FCB5F}"/>
              </a:ext>
            </a:extLst>
          </p:cNvPr>
          <p:cNvSpPr/>
          <p:nvPr/>
        </p:nvSpPr>
        <p:spPr>
          <a:xfrm flipH="1">
            <a:off x="6172200" y="6014346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7DE529D-8765-4392-993A-BFA804F3B558}"/>
              </a:ext>
            </a:extLst>
          </p:cNvPr>
          <p:cNvSpPr/>
          <p:nvPr/>
        </p:nvSpPr>
        <p:spPr>
          <a:xfrm>
            <a:off x="8517631" y="1711211"/>
            <a:ext cx="3336961" cy="87188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4" name="Rectangle 8">
            <a:extLst>
              <a:ext uri="{FF2B5EF4-FFF2-40B4-BE49-F238E27FC236}">
                <a16:creationId xmlns="" xmlns:a16="http://schemas.microsoft.com/office/drawing/2014/main" id="{7595E62E-CD44-455B-95C2-878EEA7C191A}"/>
              </a:ext>
            </a:extLst>
          </p:cNvPr>
          <p:cNvSpPr/>
          <p:nvPr/>
        </p:nvSpPr>
        <p:spPr>
          <a:xfrm>
            <a:off x="8517631" y="2583091"/>
            <a:ext cx="3336961" cy="1790467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5" name="TextBox 54"/>
          <p:cNvSpPr txBox="1"/>
          <p:nvPr/>
        </p:nvSpPr>
        <p:spPr>
          <a:xfrm>
            <a:off x="8517632" y="1830979"/>
            <a:ext cx="340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Економским моделима: </a:t>
            </a:r>
            <a:r>
              <a:rPr lang="sr-Cyrl-C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основу екстерних трошкова</a:t>
            </a:r>
            <a:r>
              <a:rPr lang="sr-Cyrl-CS" altLang="en-US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27802F7-AE28-48F0-8E34-37723DDD88EA}"/>
              </a:ext>
            </a:extLst>
          </p:cNvPr>
          <p:cNvSpPr txBox="1"/>
          <p:nvPr/>
        </p:nvSpPr>
        <p:spPr>
          <a:xfrm>
            <a:off x="8494822" y="2601802"/>
            <a:ext cx="3447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r-Cyrl-R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Интернализацијом екстерних трошкова вожње и паркирања у централној зони. </a:t>
            </a:r>
          </a:p>
          <a:p>
            <a:pPr marL="0" lvl="1"/>
            <a:r>
              <a:rPr lang="sr-Cyrl-R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Тешко применљиви (велики број улазних података), није фокус на управљању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01474EAB-F2A4-4DF3-AE63-84503535C0A9}"/>
              </a:ext>
            </a:extLst>
          </p:cNvPr>
          <p:cNvSpPr/>
          <p:nvPr/>
        </p:nvSpPr>
        <p:spPr>
          <a:xfrm>
            <a:off x="9966602" y="5882220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3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0012151" y="5935914"/>
            <a:ext cx="412901" cy="39661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57190" y="112098"/>
            <a:ext cx="4643469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8" name="Group 14"/>
          <p:cNvGrpSpPr/>
          <p:nvPr/>
        </p:nvGrpSpPr>
        <p:grpSpPr>
          <a:xfrm>
            <a:off x="0" y="0"/>
            <a:ext cx="428628" cy="428628"/>
            <a:chOff x="7797010" y="2267533"/>
            <a:chExt cx="459485" cy="436022"/>
          </a:xfrm>
        </p:grpSpPr>
        <p:sp>
          <p:nvSpPr>
            <p:cNvPr id="29" name="Flowchart: Extract 2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717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60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EFE6B3"/>
            </a:gs>
            <a:gs pos="0">
              <a:srgbClr val="FFFF00"/>
            </a:gs>
            <a:gs pos="0">
              <a:srgbClr val="F3EDC9"/>
            </a:gs>
            <a:gs pos="8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2F48212-1ABC-4E04-B750-22DFEB4B0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8704" y="339509"/>
            <a:ext cx="8544910" cy="724247"/>
          </a:xfr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Утврђивање цене паркирања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A17E4F-37CF-48F0-B72E-1E7B19771DAE}"/>
              </a:ext>
            </a:extLst>
          </p:cNvPr>
          <p:cNvSpPr txBox="1"/>
          <p:nvPr/>
        </p:nvSpPr>
        <p:spPr>
          <a:xfrm>
            <a:off x="3988676" y="2314778"/>
            <a:ext cx="753305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sr-Cyrl-C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Цену паркирања за сваку категорију утврђује градска/локална управа. При доношењу одлуке о цени паркирања мора се уважити чињеница да </a:t>
            </a:r>
            <a:r>
              <a:rPr lang="sr-Cyrl-C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се:</a:t>
            </a:r>
            <a:endParaRPr lang="sr-Cyrl-CS" alt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직사각형 16">
            <a:extLst>
              <a:ext uri="{FF2B5EF4-FFF2-40B4-BE49-F238E27FC236}">
                <a16:creationId xmlns="" xmlns:a16="http://schemas.microsoft.com/office/drawing/2014/main" id="{F500E50E-0ED7-4499-888E-8E26EA8786A9}"/>
              </a:ext>
            </a:extLst>
          </p:cNvPr>
          <p:cNvSpPr/>
          <p:nvPr/>
        </p:nvSpPr>
        <p:spPr>
          <a:xfrm>
            <a:off x="4699218" y="3764668"/>
            <a:ext cx="65415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r-Cyrl-C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Ценом управља </a:t>
            </a:r>
            <a:r>
              <a:rPr lang="sr-Cyrl-C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паркирањем,</a:t>
            </a:r>
          </a:p>
          <a:p>
            <a:pPr marL="342900" lvl="1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r-Cyrl-C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Односом цене паркирања и цене у ЈМТП управља се видовном </a:t>
            </a:r>
            <a:r>
              <a:rPr lang="sr-Cyrl-C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расподелом.</a:t>
            </a:r>
            <a:endParaRPr lang="sr-Cyrl-CS" alt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/>
            <a:endParaRPr lang="sr-Cyrl-CS" alt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45" r="26045"/>
          <a:stretch>
            <a:fillRect/>
          </a:stretch>
        </p:blipFill>
        <p:spPr/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48531" y="6417110"/>
            <a:ext cx="4643469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7191341" y="6305012"/>
            <a:ext cx="428628" cy="428628"/>
            <a:chOff x="7797010" y="2267533"/>
            <a:chExt cx="459485" cy="436022"/>
          </a:xfrm>
        </p:grpSpPr>
        <p:sp>
          <p:nvSpPr>
            <p:cNvPr id="8" name="Flowchart: Extract 7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0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1A5A5402-A71F-4F17-96DC-7A9B1C6DD1EA}"/>
              </a:ext>
            </a:extLst>
          </p:cNvPr>
          <p:cNvSpPr/>
          <p:nvPr/>
        </p:nvSpPr>
        <p:spPr>
          <a:xfrm flipH="1">
            <a:off x="328499" y="2252747"/>
            <a:ext cx="467607" cy="573237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562303" y="1166648"/>
            <a:ext cx="11556124" cy="662152"/>
          </a:xfrm>
          <a:prstGeom prst="snip2DiagRect">
            <a:avLst/>
          </a:prstGeom>
          <a:gradFill>
            <a:gsLst>
              <a:gs pos="0">
                <a:srgbClr val="8488C4"/>
              </a:gs>
              <a:gs pos="34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3004" y="141889"/>
            <a:ext cx="5990899" cy="724247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Управљање ценом 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32">
            <a:extLst>
              <a:ext uri="{FF2B5EF4-FFF2-40B4-BE49-F238E27FC236}">
                <a16:creationId xmlns="" xmlns:a16="http://schemas.microsoft.com/office/drawing/2014/main" id="{FFB130AE-2D72-4D54-BF26-0B0CCA0031B1}"/>
              </a:ext>
            </a:extLst>
          </p:cNvPr>
          <p:cNvSpPr/>
          <p:nvPr/>
        </p:nvSpPr>
        <p:spPr>
          <a:xfrm>
            <a:off x="400984" y="237804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E2E45FF-A16A-49A3-A946-28B8A5858C69}"/>
              </a:ext>
            </a:extLst>
          </p:cNvPr>
          <p:cNvSpPr txBox="1"/>
          <p:nvPr/>
        </p:nvSpPr>
        <p:spPr>
          <a:xfrm flipH="1">
            <a:off x="861216" y="2220316"/>
            <a:ext cx="7267096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sr-Cyrl-C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Директни трошкови корисника</a:t>
            </a:r>
            <a:r>
              <a:rPr lang="sr-Cyrl-CS" alt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r-Cyrl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чему трошкови паркирања имају већи значај од трошкова горива и карте у </a:t>
            </a:r>
            <a:r>
              <a:rPr lang="sr-Cyrl-C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ЈГТП.</a:t>
            </a:r>
            <a:endParaRPr lang="sr-Cyrl-C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731" y="1324303"/>
            <a:ext cx="117032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sr-Cyrl-R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Моћан алат за управљање захтевима за паркирање, па и транспортним захтевима генерално.</a:t>
            </a:r>
            <a:endParaRPr lang="sr-Cyrl-C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243248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9" name="Group 14"/>
          <p:cNvGrpSpPr/>
          <p:nvPr/>
        </p:nvGrpSpPr>
        <p:grpSpPr>
          <a:xfrm>
            <a:off x="7913999" y="6279499"/>
            <a:ext cx="428628" cy="401080"/>
            <a:chOff x="7797010" y="2267533"/>
            <a:chExt cx="459485" cy="436022"/>
          </a:xfrm>
        </p:grpSpPr>
        <p:sp>
          <p:nvSpPr>
            <p:cNvPr id="30" name="Flowchart: Extract 2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0" y="2436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18" y="3143646"/>
            <a:ext cx="6590460" cy="35569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627" y="3506981"/>
            <a:ext cx="3367152" cy="22075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1002" y="5895833"/>
            <a:ext cx="736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Гориво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2764" y="5051929"/>
            <a:ext cx="82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Парки-рање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5468" y="4383206"/>
            <a:ext cx="92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b="1" dirty="0" smtClean="0"/>
              <a:t>Путарина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1119117" y="4299045"/>
            <a:ext cx="914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81934" y="3698543"/>
            <a:ext cx="1924335" cy="1473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79176" y="5882185"/>
            <a:ext cx="777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b="1" dirty="0" smtClean="0">
                <a:solidFill>
                  <a:schemeClr val="bg1"/>
                </a:solidFill>
              </a:rPr>
              <a:t>Гориво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1761" y="5857164"/>
            <a:ext cx="777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b="1" dirty="0" smtClean="0"/>
              <a:t>Карта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49505" y="5845791"/>
            <a:ext cx="777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b="1" dirty="0" smtClean="0"/>
              <a:t>Карта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97290" y="5295331"/>
            <a:ext cx="914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sr-Cyrl-RS" dirty="0" smtClean="0"/>
          </a:p>
          <a:p>
            <a:pPr algn="ctr"/>
            <a:r>
              <a:rPr lang="sr-Cyrl-RS" sz="1400" dirty="0" smtClean="0"/>
              <a:t>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32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9481" y="4544704"/>
            <a:ext cx="3991969" cy="226075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2043" y="235424"/>
            <a:ext cx="5574876" cy="724247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Управљање ценом 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D5DD142-11F7-4123-93E0-C2799FAE242E}"/>
              </a:ext>
            </a:extLst>
          </p:cNvPr>
          <p:cNvGrpSpPr/>
          <p:nvPr/>
        </p:nvGrpSpPr>
        <p:grpSpPr>
          <a:xfrm flipH="1">
            <a:off x="553327" y="1452638"/>
            <a:ext cx="558591" cy="2985593"/>
            <a:chOff x="3663887" y="1294263"/>
            <a:chExt cx="640605" cy="283524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B803F34-BCCB-4DBC-8D35-23A3E8CF7FC5}"/>
                </a:ext>
              </a:extLst>
            </p:cNvPr>
            <p:cNvSpPr/>
            <p:nvPr/>
          </p:nvSpPr>
          <p:spPr>
            <a:xfrm>
              <a:off x="3687683" y="1294263"/>
              <a:ext cx="616806" cy="55915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0B1EDA4-0E19-45CF-A155-A62DBCE5A1A5}"/>
                </a:ext>
              </a:extLst>
            </p:cNvPr>
            <p:cNvSpPr/>
            <p:nvPr/>
          </p:nvSpPr>
          <p:spPr>
            <a:xfrm>
              <a:off x="3687684" y="2416111"/>
              <a:ext cx="616808" cy="595813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7DCCE70-02E9-4A99-9DEE-83C337B0AC84}"/>
                </a:ext>
              </a:extLst>
            </p:cNvPr>
            <p:cNvSpPr/>
            <p:nvPr/>
          </p:nvSpPr>
          <p:spPr>
            <a:xfrm>
              <a:off x="3663887" y="3521576"/>
              <a:ext cx="640602" cy="6079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1897E6DD-B893-45E7-9982-BCF9D7F6F4B9}"/>
              </a:ext>
            </a:extLst>
          </p:cNvPr>
          <p:cNvSpPr/>
          <p:nvPr/>
        </p:nvSpPr>
        <p:spPr>
          <a:xfrm rot="2700000">
            <a:off x="698880" y="2787757"/>
            <a:ext cx="224444" cy="37046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471BC74-514F-4965-B924-ADFDF35423E8}"/>
              </a:ext>
            </a:extLst>
          </p:cNvPr>
          <p:cNvSpPr txBox="1"/>
          <p:nvPr/>
        </p:nvSpPr>
        <p:spPr>
          <a:xfrm flipH="1">
            <a:off x="1234259" y="1337670"/>
            <a:ext cx="9929609" cy="141577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sr-Cyrl-CS" altLang="en-US" b="1" dirty="0">
                <a:latin typeface="Arial" charset="0"/>
              </a:rPr>
              <a:t>Реакције корисника на наплату</a:t>
            </a:r>
            <a:r>
              <a:rPr lang="sr-Cyrl-CS" altLang="en-US" dirty="0">
                <a:latin typeface="Arial" charset="0"/>
              </a:rPr>
              <a:t>: промена структуре паркинг места, локације паркирања, вида превоза, попуњености аутомобила, циља путовања, учесталости, времена путовања и руте.</a:t>
            </a:r>
          </a:p>
          <a:p>
            <a:pPr algn="r"/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536CD76-9ACF-46CA-81EC-F9228C8689B6}"/>
              </a:ext>
            </a:extLst>
          </p:cNvPr>
          <p:cNvSpPr txBox="1"/>
          <p:nvPr/>
        </p:nvSpPr>
        <p:spPr>
          <a:xfrm flipH="1">
            <a:off x="1234259" y="2659286"/>
            <a:ext cx="9929609" cy="86177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sr-Cyrl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Могућност да се ценом паркирања </a:t>
            </a:r>
            <a:r>
              <a:rPr lang="sr-Cyrl-C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решавају проблеми </a:t>
            </a:r>
            <a:r>
              <a:rPr lang="sr-Cyrl-C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sr-Cyrl-C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ван овог </a:t>
            </a:r>
            <a:r>
              <a:rPr lang="sr-Cyrl-C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подсистема.</a:t>
            </a:r>
            <a:endParaRPr lang="sr-Cyrl-R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7C9C61-09BE-4C62-B137-61BF7C34A290}"/>
              </a:ext>
            </a:extLst>
          </p:cNvPr>
          <p:cNvSpPr txBox="1"/>
          <p:nvPr/>
        </p:nvSpPr>
        <p:spPr>
          <a:xfrm flipH="1">
            <a:off x="1234259" y="3761097"/>
            <a:ext cx="9929609" cy="113877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sr-Cyrl-R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паркирању: цена се дефинише тако да доведе до </a:t>
            </a:r>
            <a:r>
              <a:rPr lang="sr-Cyrl-R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уравнотежења понуде и </a:t>
            </a:r>
            <a:r>
              <a:rPr lang="sr-Cyrl-RS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потражње.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66935" y="1569420"/>
            <a:ext cx="288335" cy="405864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70" y="3878520"/>
            <a:ext cx="479249" cy="479249"/>
          </a:xfrm>
          <a:prstGeom prst="rect">
            <a:avLst/>
          </a:prstGeom>
          <a:noFill/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243248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9" name="Group 14"/>
          <p:cNvGrpSpPr/>
          <p:nvPr/>
        </p:nvGrpSpPr>
        <p:grpSpPr>
          <a:xfrm>
            <a:off x="7913999" y="6279499"/>
            <a:ext cx="428628" cy="401080"/>
            <a:chOff x="7797010" y="2267533"/>
            <a:chExt cx="459485" cy="436022"/>
          </a:xfrm>
        </p:grpSpPr>
        <p:sp>
          <p:nvSpPr>
            <p:cNvPr id="30" name="Flowchart: Extract 2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-68239" y="68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0" y="2436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323" y="4544703"/>
            <a:ext cx="3275462" cy="2310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285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1709</Words>
  <Application>Microsoft Office PowerPoint</Application>
  <PresentationFormat>Custom</PresentationFormat>
  <Paragraphs>218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Cover and End Slide Master</vt:lpstr>
      <vt:lpstr>Contents Slide Master</vt:lpstr>
      <vt:lpstr>Section Break Slide Master</vt:lpstr>
      <vt:lpstr>Chart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Vlada</cp:lastModifiedBy>
  <cp:revision>137</cp:revision>
  <dcterms:created xsi:type="dcterms:W3CDTF">2020-01-20T05:08:25Z</dcterms:created>
  <dcterms:modified xsi:type="dcterms:W3CDTF">2022-05-05T09:54:36Z</dcterms:modified>
</cp:coreProperties>
</file>