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5"/>
  </p:notesMasterIdLst>
  <p:handoutMasterIdLst>
    <p:handoutMasterId r:id="rId26"/>
  </p:handoutMasterIdLst>
  <p:sldIdLst>
    <p:sldId id="295" r:id="rId4"/>
    <p:sldId id="282" r:id="rId5"/>
    <p:sldId id="283" r:id="rId6"/>
    <p:sldId id="294" r:id="rId7"/>
    <p:sldId id="284" r:id="rId8"/>
    <p:sldId id="285" r:id="rId9"/>
    <p:sldId id="286" r:id="rId10"/>
    <p:sldId id="287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</p:sldIdLst>
  <p:sldSz cx="12192000" cy="6858000"/>
  <p:notesSz cx="6761163" cy="9942513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2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CEABA"/>
    <a:srgbClr val="B17ED8"/>
    <a:srgbClr val="F6FAFC"/>
    <a:srgbClr val="ECF5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875" autoAdjust="0"/>
  </p:normalViewPr>
  <p:slideViewPr>
    <p:cSldViewPr snapToGrid="0">
      <p:cViewPr>
        <p:scale>
          <a:sx n="70" d="100"/>
          <a:sy n="70" d="100"/>
        </p:scale>
        <p:origin x="-438" y="-678"/>
      </p:cViewPr>
      <p:guideLst>
        <p:guide orient="horz" pos="242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SER\Desktop\IDEM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r-Latn-C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87622015526025"/>
          <c:y val="5.7471264367816133E-2"/>
          <c:w val="0.80581360864635121"/>
          <c:h val="0.61772030651341137"/>
        </c:manualLayout>
      </c:layout>
      <c:barChart>
        <c:barDir val="col"/>
        <c:grouping val="stacked"/>
        <c:ser>
          <c:idx val="0"/>
          <c:order val="0"/>
          <c:tx>
            <c:v>Akumulacija P+R korisnika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numRef>
              <c:f>'Raspodeljeno na sate'!$P$24:$P$36</c:f>
              <c:numCache>
                <c:formatCode>General</c:formatCode>
                <c:ptCount val="13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</c:numCache>
            </c:numRef>
          </c:cat>
          <c:val>
            <c:numRef>
              <c:f>'Raspodeljeno na sate'!$O$24:$O$36</c:f>
              <c:numCache>
                <c:formatCode>0</c:formatCode>
                <c:ptCount val="13"/>
                <c:pt idx="0">
                  <c:v>0.75000000000000078</c:v>
                </c:pt>
                <c:pt idx="1">
                  <c:v>7.65625</c:v>
                </c:pt>
                <c:pt idx="2">
                  <c:v>73.437500000000085</c:v>
                </c:pt>
                <c:pt idx="3">
                  <c:v>112.5</c:v>
                </c:pt>
                <c:pt idx="4">
                  <c:v>131.6875</c:v>
                </c:pt>
                <c:pt idx="5">
                  <c:v>141.5625</c:v>
                </c:pt>
                <c:pt idx="6">
                  <c:v>132.125</c:v>
                </c:pt>
                <c:pt idx="7">
                  <c:v>167.625</c:v>
                </c:pt>
                <c:pt idx="8">
                  <c:v>128.1875</c:v>
                </c:pt>
                <c:pt idx="9">
                  <c:v>103.59375</c:v>
                </c:pt>
                <c:pt idx="10">
                  <c:v>59.625000000000043</c:v>
                </c:pt>
                <c:pt idx="11">
                  <c:v>25.625</c:v>
                </c:pt>
                <c:pt idx="12">
                  <c:v>17.156250000000021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6C-4A3B-90EF-F02D8C325AAE}"/>
            </c:ext>
          </c:extLst>
        </c:ser>
        <c:ser>
          <c:idx val="1"/>
          <c:order val="1"/>
          <c:tx>
            <c:v>Akumulacija ostalih korisnika</c:v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'Raspodeljeno na sate'!$P$24:$P$36</c:f>
              <c:numCache>
                <c:formatCode>General</c:formatCode>
                <c:ptCount val="13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</c:numCache>
            </c:numRef>
          </c:cat>
          <c:val>
            <c:numRef>
              <c:f>'Raspodeljeno na sate'!$Q$24:$Q$36</c:f>
              <c:numCache>
                <c:formatCode>0</c:formatCode>
                <c:ptCount val="13"/>
                <c:pt idx="0">
                  <c:v>11.25</c:v>
                </c:pt>
                <c:pt idx="1">
                  <c:v>41.34375</c:v>
                </c:pt>
                <c:pt idx="2">
                  <c:v>161.5625</c:v>
                </c:pt>
                <c:pt idx="3">
                  <c:v>187.5</c:v>
                </c:pt>
                <c:pt idx="4">
                  <c:v>169.3125</c:v>
                </c:pt>
                <c:pt idx="5">
                  <c:v>160.4375</c:v>
                </c:pt>
                <c:pt idx="6">
                  <c:v>169.875</c:v>
                </c:pt>
                <c:pt idx="7">
                  <c:v>130.375</c:v>
                </c:pt>
                <c:pt idx="8">
                  <c:v>164.8125</c:v>
                </c:pt>
                <c:pt idx="9">
                  <c:v>151.40625</c:v>
                </c:pt>
                <c:pt idx="10">
                  <c:v>99.374999999999986</c:v>
                </c:pt>
                <c:pt idx="11">
                  <c:v>56.375</c:v>
                </c:pt>
                <c:pt idx="12">
                  <c:v>43.84375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6C-4A3B-90EF-F02D8C325AAE}"/>
            </c:ext>
          </c:extLst>
        </c:ser>
        <c:gapWidth val="94"/>
        <c:overlap val="100"/>
        <c:axId val="103731200"/>
        <c:axId val="103733120"/>
      </c:barChart>
      <c:lineChart>
        <c:grouping val="standard"/>
        <c:ser>
          <c:idx val="2"/>
          <c:order val="2"/>
          <c:tx>
            <c:v>Kapacitet parkirališta P+R</c:v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'Raspodeljeno na sate'!$P$24:$P$36</c:f>
              <c:numCache>
                <c:formatCode>General</c:formatCode>
                <c:ptCount val="13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</c:numCache>
            </c:numRef>
          </c:cat>
          <c:val>
            <c:numRef>
              <c:f>'Raspodeljeno na sate'!$F$24:$F$36</c:f>
              <c:numCache>
                <c:formatCode>General</c:formatCode>
                <c:ptCount val="13"/>
                <c:pt idx="0">
                  <c:v>292</c:v>
                </c:pt>
                <c:pt idx="1">
                  <c:v>292</c:v>
                </c:pt>
                <c:pt idx="2">
                  <c:v>292</c:v>
                </c:pt>
                <c:pt idx="3">
                  <c:v>292</c:v>
                </c:pt>
                <c:pt idx="4">
                  <c:v>292</c:v>
                </c:pt>
                <c:pt idx="5">
                  <c:v>292</c:v>
                </c:pt>
                <c:pt idx="6">
                  <c:v>292</c:v>
                </c:pt>
                <c:pt idx="7">
                  <c:v>292</c:v>
                </c:pt>
                <c:pt idx="8">
                  <c:v>292</c:v>
                </c:pt>
                <c:pt idx="9">
                  <c:v>292</c:v>
                </c:pt>
                <c:pt idx="10">
                  <c:v>292</c:v>
                </c:pt>
                <c:pt idx="11">
                  <c:v>292</c:v>
                </c:pt>
                <c:pt idx="12">
                  <c:v>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6C-4A3B-90EF-F02D8C325AAE}"/>
            </c:ext>
          </c:extLst>
        </c:ser>
        <c:marker val="1"/>
        <c:axId val="103731200"/>
        <c:axId val="103733120"/>
      </c:lineChart>
      <c:catAx>
        <c:axId val="103731200"/>
        <c:scaling>
          <c:orientation val="minMax"/>
        </c:scaling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r-Latn-RS"/>
                  <a:t>ČASOVI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CS"/>
          </a:p>
        </c:txPr>
        <c:crossAx val="103733120"/>
        <c:crosses val="autoZero"/>
        <c:auto val="1"/>
        <c:lblAlgn val="ctr"/>
        <c:lblOffset val="100"/>
      </c:catAx>
      <c:valAx>
        <c:axId val="103733120"/>
        <c:scaling>
          <c:orientation val="minMax"/>
          <c:max val="330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r-Latn-RS"/>
                  <a:t>PARKIRANI AUTOMOBILI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CS"/>
          </a:p>
        </c:txPr>
        <c:crossAx val="10373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49460688579573"/>
          <c:y val="0.79810699873969448"/>
          <c:w val="0.7841514221598439"/>
          <c:h val="0.1791557112629644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sr-Latn-CS"/>
        </a:p>
      </c:txPr>
    </c:legend>
    <c:plotVisOnly val="1"/>
    <c:dispBlanksAs val="gap"/>
  </c:chart>
  <c:spPr>
    <a:solidFill>
      <a:sysClr val="window" lastClr="FFFFFF"/>
    </a:solidFill>
    <a:ln w="12700" cap="flat" cmpd="sng" algn="ctr">
      <a:solidFill>
        <a:srgbClr val="3F3F3F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sr-Latn-C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r-Latn-CS"/>
  <c:style val="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14098007687712"/>
          <c:y val="3.9000643787451252E-2"/>
          <c:w val="0.87933053613697065"/>
          <c:h val="0.70865785280688065"/>
        </c:manualLayout>
      </c:layout>
      <c:barChart>
        <c:barDir val="col"/>
        <c:grouping val="clustered"/>
        <c:ser>
          <c:idx val="0"/>
          <c:order val="0"/>
          <c:tx>
            <c:strRef>
              <c:f>'Pitanje 10'!$A$49</c:f>
              <c:strCache>
                <c:ptCount val="1"/>
                <c:pt idx="0">
                  <c:v>korisnici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777777777777816E-3"/>
                  <c:y val="-4.629629629629662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605-4266-9D86-2091D7C606E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sr-Latn-C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'Pitanje 10'!$B$48:$F$48</c:f>
              <c:strCache>
                <c:ptCount val="5"/>
                <c:pt idx="0">
                  <c:v>pristupačnost za vozila</c:v>
                </c:pt>
                <c:pt idx="1">
                  <c:v>pristupačnost za pešake</c:v>
                </c:pt>
                <c:pt idx="2">
                  <c:v>kvalitet usluge JGTP</c:v>
                </c:pt>
                <c:pt idx="3">
                  <c:v>kapacitet parkirališta</c:v>
                </c:pt>
                <c:pt idx="4">
                  <c:v>vidljivost lokacije</c:v>
                </c:pt>
              </c:strCache>
            </c:strRef>
          </c:cat>
          <c:val>
            <c:numRef>
              <c:f>'Pitanje 10'!$B$49:$F$49</c:f>
              <c:numCache>
                <c:formatCode>0%</c:formatCode>
                <c:ptCount val="5"/>
                <c:pt idx="0">
                  <c:v>0.16800000000000001</c:v>
                </c:pt>
                <c:pt idx="1">
                  <c:v>0.19</c:v>
                </c:pt>
                <c:pt idx="2">
                  <c:v>0.24000000000000021</c:v>
                </c:pt>
                <c:pt idx="3">
                  <c:v>0.24000000000000021</c:v>
                </c:pt>
                <c:pt idx="4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05-4266-9D86-2091D7C606E8}"/>
            </c:ext>
          </c:extLst>
        </c:ser>
        <c:ser>
          <c:idx val="1"/>
          <c:order val="1"/>
          <c:tx>
            <c:strRef>
              <c:f>'Pitanje 10'!$A$50</c:f>
              <c:strCache>
                <c:ptCount val="1"/>
                <c:pt idx="0">
                  <c:v>eksperti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5462668816040617E-17"/>
                  <c:y val="1.388888888888899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05-4266-9D86-2091D7C606E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388888888888899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05-4266-9D86-2091D7C606E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sr-Latn-C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'Pitanje 10'!$B$48:$F$48</c:f>
              <c:strCache>
                <c:ptCount val="5"/>
                <c:pt idx="0">
                  <c:v>pristupačnost za vozila</c:v>
                </c:pt>
                <c:pt idx="1">
                  <c:v>pristupačnost za pešake</c:v>
                </c:pt>
                <c:pt idx="2">
                  <c:v>kvalitet usluge JGTP</c:v>
                </c:pt>
                <c:pt idx="3">
                  <c:v>kapacitet parkirališta</c:v>
                </c:pt>
                <c:pt idx="4">
                  <c:v>vidljivost lokacije</c:v>
                </c:pt>
              </c:strCache>
            </c:strRef>
          </c:cat>
          <c:val>
            <c:numRef>
              <c:f>'Pitanje 10'!$B$50:$F$50</c:f>
              <c:numCache>
                <c:formatCode>0%</c:formatCode>
                <c:ptCount val="5"/>
                <c:pt idx="0">
                  <c:v>0.22</c:v>
                </c:pt>
                <c:pt idx="1">
                  <c:v>0.23</c:v>
                </c:pt>
                <c:pt idx="2">
                  <c:v>0.28000000000000008</c:v>
                </c:pt>
                <c:pt idx="3">
                  <c:v>0.15000000000000024</c:v>
                </c:pt>
                <c:pt idx="4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05-4266-9D86-2091D7C606E8}"/>
            </c:ext>
          </c:extLst>
        </c:ser>
        <c:gapWidth val="217"/>
        <c:overlap val="-30"/>
        <c:axId val="118342016"/>
        <c:axId val="118343552"/>
      </c:barChart>
      <c:catAx>
        <c:axId val="118342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sr-Latn-CS"/>
          </a:p>
        </c:txPr>
        <c:crossAx val="118343552"/>
        <c:crosses val="autoZero"/>
        <c:auto val="1"/>
        <c:lblAlgn val="ctr"/>
        <c:lblOffset val="100"/>
      </c:catAx>
      <c:valAx>
        <c:axId val="118343552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CS"/>
          </a:p>
        </c:txPr>
        <c:crossAx val="11834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30302883918688"/>
          <c:y val="0.90589150664467821"/>
          <c:w val="0.37168632295196413"/>
          <c:h val="9.243258309525465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sr-Latn-CS"/>
        </a:p>
      </c:txPr>
    </c:legend>
    <c:plotVisOnly val="1"/>
    <c:dispBlanksAs val="gap"/>
  </c:chart>
  <c:spPr>
    <a:solidFill>
      <a:sysClr val="window" lastClr="FFFFFF"/>
    </a:solidFill>
    <a:ln w="12700" cap="flat" cmpd="sng" algn="ctr">
      <a:solidFill>
        <a:sysClr val="windowText" lastClr="000000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sr-Latn-CS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0.40841</cdr:x>
      <cdr:y>0.02966</cdr:y>
    </cdr:from>
    <cdr:to>
      <cdr:x>0.68032</cdr:x>
      <cdr:y>0.11728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3639" y="69850"/>
          <a:ext cx="788035" cy="2063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800" i="1"/>
            <a:t>Amax</a:t>
          </a:r>
          <a:r>
            <a:rPr lang="sr-Latn-RS" sz="800" i="1" baseline="0"/>
            <a:t> = 302</a:t>
          </a:r>
          <a:endParaRPr lang="sr-Latn-RS" sz="800" i="1"/>
        </a:p>
      </cdr:txBody>
    </cdr:sp>
  </cdr:relSizeAnchor>
  <cdr:relSizeAnchor xmlns:cdr="http://schemas.openxmlformats.org/drawingml/2006/chartDrawing">
    <cdr:from>
      <cdr:x>0.76337</cdr:x>
      <cdr:y>0.04583</cdr:y>
    </cdr:from>
    <cdr:to>
      <cdr:x>0.96713</cdr:x>
      <cdr:y>0.12672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4125644" y="135080"/>
          <a:ext cx="1101224" cy="238417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800" b="1" i="1">
              <a:solidFill>
                <a:srgbClr val="C00000"/>
              </a:solidFill>
            </a:rPr>
            <a:t>M =</a:t>
          </a:r>
          <a:r>
            <a:rPr lang="sr-Latn-RS" sz="800" b="1" i="1" baseline="0">
              <a:solidFill>
                <a:srgbClr val="C00000"/>
              </a:solidFill>
            </a:rPr>
            <a:t> </a:t>
          </a:r>
          <a:r>
            <a:rPr lang="sr-Latn-RS" sz="800" b="1" i="1">
              <a:solidFill>
                <a:srgbClr val="C00000"/>
              </a:solidFill>
            </a:rPr>
            <a:t>292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BB4D6AF-4538-4D14-8DE9-AF71902DB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7BAAEC3-806E-48AA-9FDE-D039E69746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E5BB2-A1FB-40DF-9345-346EDF792E25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A88C50-3A40-43F4-BCAC-BD7231BC58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365A30-5AF6-4B1A-B2A5-1297B07A67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3579D-F889-409E-994B-C50D6D1948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6142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905FB-CF63-4BB7-B8F4-6E51C9429517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FD74C-BB05-4D13-828A-23D9FC48E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861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D74C-BB05-4D13-828A-23D9FC48EE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12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4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57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73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87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106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7f2e2ca1a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7f2e2ca1a_0_379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7f2e2ca1a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7f2e2ca1a_0_379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7f2e2ca1a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7f2e2ca1a_0_379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7f2e2ca1a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7f2e2ca1a_0_379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line </a:t>
            </a:r>
            <a:r>
              <a:rPr lang="sr-Latn-R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sustainability requests, transport management aims to reduce car use encouraging modal shift to public transport and non-motorized modes. Therefore, parking management in central urban areas typically involves implementation of restrictive measures (</a:t>
            </a:r>
            <a:r>
              <a:rPr lang="sr-Latn-R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limits and parking charge) in order to enable parking </a:t>
            </a:r>
            <a:r>
              <a:rPr lang="sr-Latn-R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“priority users” while discouraging others to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park there.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Discouraged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</a:t>
            </a:r>
            <a:r>
              <a:rPr lang="sr-Latn-R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seek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an 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alternative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option. Some of them self-initiatively found a way not to completely give up driving: they </a:t>
            </a:r>
            <a:r>
              <a:rPr lang="sr-Latn-R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park the car </a:t>
            </a:r>
            <a:r>
              <a:rPr lang="sr-Latn-R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outside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sr-Latn-R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 the destination by public transport. This travel pattern is known as “informal Park-and-Ride“ (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sr-Latn-R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be estimated as a relatively positive, because even though it partly involves driving, the critical “last mile” is travelled by public transport.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as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demand grows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some </a:t>
            </a:r>
            <a:r>
              <a:rPr lang="sr-Latn-R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policy-makers should consider its formalisation and integration into the urban transport policy.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D74C-BB05-4D13-828A-23D9FC48EE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806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aim of this paper is to identify informal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users in Belgrade and to investigate their motives, requests and preferences towards this option. The findings should be of importance when planning and developing formal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sites, which effectiveness can largely increase user willingness to accept restrictive parking measures in the central area.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D74C-BB05-4D13-828A-23D9FC48EE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00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the</a:t>
            </a:r>
            <a:r>
              <a:rPr lang="en-US" baseline="0" dirty="0" smtClean="0"/>
              <a:t> subject of this research are informal </a:t>
            </a:r>
            <a:r>
              <a:rPr lang="en-US" baseline="0" dirty="0" err="1" smtClean="0"/>
              <a:t>PnR</a:t>
            </a:r>
            <a:r>
              <a:rPr lang="en-US" baseline="0" dirty="0" smtClean="0"/>
              <a:t> users in Belgrade, let me</a:t>
            </a:r>
            <a:r>
              <a:rPr lang="sr-Latn-RS" baseline="0" dirty="0" smtClean="0"/>
              <a:t> </a:t>
            </a:r>
            <a:r>
              <a:rPr lang="sr-Latn-RS" baseline="0" dirty="0" err="1" smtClean="0"/>
              <a:t>briefly</a:t>
            </a:r>
            <a:r>
              <a:rPr lang="en-US" baseline="0" dirty="0" smtClean="0"/>
              <a:t> describe parking management is Belgrade first.</a:t>
            </a:r>
          </a:p>
          <a:p>
            <a:r>
              <a:rPr lang="en-US" baseline="0" dirty="0" smtClean="0"/>
              <a:t>Like in other Serbian cities and towns, most of parking supply in Belgrade central area is located on the streets.</a:t>
            </a:r>
          </a:p>
          <a:p>
            <a:r>
              <a:rPr lang="en-US" baseline="0" dirty="0" smtClean="0"/>
              <a:t>On-street parking is time limited and charged, </a:t>
            </a:r>
            <a:r>
              <a:rPr lang="sr-Latn-RS" baseline="0" dirty="0" err="1" smtClean="0"/>
              <a:t>with</a:t>
            </a:r>
            <a:r>
              <a:rPr lang="sr-Latn-RS" baseline="0" dirty="0" smtClean="0"/>
              <a:t> </a:t>
            </a:r>
            <a:r>
              <a:rPr lang="en-US" baseline="0" dirty="0" smtClean="0"/>
              <a:t>regime attributes vary</a:t>
            </a:r>
            <a:r>
              <a:rPr lang="sr-Latn-RS" baseline="0" dirty="0" err="1" smtClean="0"/>
              <a:t>ing</a:t>
            </a:r>
            <a:r>
              <a:rPr lang="en-US" baseline="0" dirty="0" smtClean="0"/>
              <a:t> among parking zones. Due to low prices and poor enforcement, on-street parking </a:t>
            </a:r>
            <a:r>
              <a:rPr lang="sr-Latn-RS" baseline="0" dirty="0" smtClean="0"/>
              <a:t>is</a:t>
            </a:r>
            <a:r>
              <a:rPr lang="en-US" baseline="0" dirty="0" smtClean="0"/>
              <a:t> over-used and illegal parking is common.</a:t>
            </a:r>
          </a:p>
          <a:p>
            <a:r>
              <a:rPr lang="en-US" baseline="0" dirty="0" smtClean="0"/>
              <a:t>Parking at off-street parking lots and garages is charged, prices are higher than on the streets, and a vacant space can be found anytime.</a:t>
            </a:r>
          </a:p>
          <a:p>
            <a:r>
              <a:rPr lang="en-US" baseline="0" dirty="0" smtClean="0"/>
              <a:t>There is only one parking lot dedicated to </a:t>
            </a:r>
            <a:r>
              <a:rPr lang="en-US" baseline="0" dirty="0" err="1" smtClean="0"/>
              <a:t>PnR</a:t>
            </a:r>
            <a:r>
              <a:rPr lang="en-US" baseline="0" dirty="0" smtClean="0"/>
              <a:t> use. It is </a:t>
            </a:r>
            <a:r>
              <a:rPr lang="sr-Latn-RS" baseline="0" dirty="0" err="1" smtClean="0"/>
              <a:t>located</a:t>
            </a:r>
            <a:r>
              <a:rPr lang="sr-Latn-RS" baseline="0" dirty="0" smtClean="0"/>
              <a:t> </a:t>
            </a:r>
            <a:r>
              <a:rPr lang="en-US" baseline="0" dirty="0" smtClean="0"/>
              <a:t>in </a:t>
            </a:r>
            <a:r>
              <a:rPr lang="en-US" baseline="0" dirty="0" err="1" smtClean="0"/>
              <a:t>Vladimira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Popovica</a:t>
            </a:r>
            <a:r>
              <a:rPr lang="en-US" baseline="0" dirty="0" smtClean="0"/>
              <a:t> Street </a:t>
            </a:r>
            <a:r>
              <a:rPr lang="sr-Latn-RS" baseline="0" dirty="0" err="1" smtClean="0"/>
              <a:t>and</a:t>
            </a:r>
            <a:r>
              <a:rPr lang="sr-Latn-RS" baseline="0" dirty="0" smtClean="0"/>
              <a:t> </a:t>
            </a:r>
            <a:r>
              <a:rPr lang="sr-Latn-RS" baseline="0" dirty="0" err="1" smtClean="0"/>
              <a:t>has</a:t>
            </a:r>
            <a:r>
              <a:rPr lang="sr-Latn-RS" baseline="0" dirty="0" smtClean="0"/>
              <a:t> </a:t>
            </a:r>
            <a:r>
              <a:rPr lang="en-US" baseline="0" dirty="0" smtClean="0"/>
              <a:t>292 parking spaces. Users who </a:t>
            </a:r>
            <a:r>
              <a:rPr lang="en-US" baseline="0" dirty="0" err="1" smtClean="0"/>
              <a:t>pos</a:t>
            </a:r>
            <a:r>
              <a:rPr lang="sr-Latn-RS" baseline="0" dirty="0" smtClean="0"/>
              <a:t>s</a:t>
            </a:r>
            <a:r>
              <a:rPr lang="en-US" baseline="0" dirty="0" smtClean="0"/>
              <a:t>e</a:t>
            </a:r>
            <a:r>
              <a:rPr lang="sr-Latn-RS" baseline="0" dirty="0" smtClean="0"/>
              <a:t>s</a:t>
            </a:r>
            <a:r>
              <a:rPr lang="en-US" baseline="0" dirty="0" smtClean="0"/>
              <a:t>s a monthly ticket for PT and are registered at Parking </a:t>
            </a:r>
            <a:r>
              <a:rPr lang="en-US" baseline="0" dirty="0" err="1" smtClean="0"/>
              <a:t>Servis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PnR</a:t>
            </a:r>
            <a:r>
              <a:rPr lang="en-US" baseline="0" dirty="0" smtClean="0"/>
              <a:t> users can park there free of charge. </a:t>
            </a:r>
            <a:r>
              <a:rPr lang="sr-Latn-RS" baseline="0" dirty="0" err="1" smtClean="0"/>
              <a:t>Others</a:t>
            </a:r>
            <a:r>
              <a:rPr lang="sr-Latn-RS" baseline="0" dirty="0" smtClean="0"/>
              <a:t> are </a:t>
            </a:r>
            <a:r>
              <a:rPr lang="sr-Latn-RS" baseline="0" dirty="0" err="1" smtClean="0"/>
              <a:t>also</a:t>
            </a:r>
            <a:r>
              <a:rPr lang="sr-Latn-RS" baseline="0" dirty="0" smtClean="0"/>
              <a:t> </a:t>
            </a:r>
            <a:r>
              <a:rPr lang="sr-Latn-RS" baseline="0" dirty="0" err="1" smtClean="0"/>
              <a:t>allowed</a:t>
            </a:r>
            <a:r>
              <a:rPr lang="sr-Latn-RS" baseline="0" dirty="0" smtClean="0"/>
              <a:t> to park but </a:t>
            </a:r>
            <a:r>
              <a:rPr lang="sr-Latn-RS" baseline="0" dirty="0" err="1" smtClean="0"/>
              <a:t>need</a:t>
            </a:r>
            <a:r>
              <a:rPr lang="sr-Latn-RS" baseline="0" dirty="0" smtClean="0"/>
              <a:t> to </a:t>
            </a:r>
            <a:r>
              <a:rPr lang="sr-Latn-RS" baseline="0" dirty="0" err="1" smtClean="0"/>
              <a:t>pay</a:t>
            </a:r>
            <a:r>
              <a:rPr lang="sr-Latn-RS" baseline="0" dirty="0" smtClean="0"/>
              <a:t> </a:t>
            </a:r>
            <a:r>
              <a:rPr lang="sr-Latn-RS" baseline="0" dirty="0" err="1" smtClean="0"/>
              <a:t>for</a:t>
            </a:r>
            <a:r>
              <a:rPr lang="sr-Latn-RS" baseline="0" dirty="0" smtClean="0"/>
              <a:t> </a:t>
            </a:r>
            <a:r>
              <a:rPr lang="sr-Latn-RS" baseline="0" dirty="0" err="1" smtClean="0"/>
              <a:t>it</a:t>
            </a:r>
            <a:r>
              <a:rPr lang="en-US" baseline="0" dirty="0" smtClean="0"/>
              <a:t>. Our previous findings show that about 200 </a:t>
            </a:r>
            <a:r>
              <a:rPr lang="en-US" baseline="0" dirty="0" err="1" smtClean="0"/>
              <a:t>PnR</a:t>
            </a:r>
            <a:r>
              <a:rPr lang="en-US" baseline="0" dirty="0" smtClean="0"/>
              <a:t> users park there daily and that the capacity is insufficient to accommodate total demand.</a:t>
            </a:r>
          </a:p>
          <a:p>
            <a:r>
              <a:rPr lang="en-US" baseline="0" dirty="0" smtClean="0"/>
              <a:t>In addition,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our previous research and expert assessment we can </a:t>
            </a:r>
            <a:r>
              <a:rPr lang="sr-Latn-R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many other locations are informally used for this purpose.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D74C-BB05-4D13-828A-23D9FC48EE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7340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err="1" smtClean="0"/>
              <a:t>We</a:t>
            </a:r>
            <a:r>
              <a:rPr lang="sr-Latn-RS" dirty="0" smtClean="0"/>
              <a:t> </a:t>
            </a:r>
            <a:r>
              <a:rPr lang="sr-Latn-RS" dirty="0" err="1" smtClean="0"/>
              <a:t>identified</a:t>
            </a:r>
            <a:r>
              <a:rPr lang="sr-Latn-RS" dirty="0" smtClean="0"/>
              <a:t> 5 </a:t>
            </a:r>
            <a:r>
              <a:rPr lang="sr-Latn-RS" dirty="0" err="1" smtClean="0"/>
              <a:t>locations</a:t>
            </a:r>
            <a:r>
              <a:rPr lang="sr-Latn-RS" dirty="0" smtClean="0"/>
              <a:t> as </a:t>
            </a:r>
            <a:r>
              <a:rPr lang="sr-Latn-RS" dirty="0" err="1" smtClean="0"/>
              <a:t>possible</a:t>
            </a:r>
            <a:r>
              <a:rPr lang="sr-Latn-RS" dirty="0" smtClean="0"/>
              <a:t> </a:t>
            </a:r>
            <a:r>
              <a:rPr lang="en-GB" baseline="0" dirty="0" smtClean="0"/>
              <a:t>informal </a:t>
            </a:r>
            <a:r>
              <a:rPr lang="en-GB" baseline="0" dirty="0" err="1" smtClean="0"/>
              <a:t>PnR</a:t>
            </a:r>
            <a:r>
              <a:rPr lang="en-GB" baseline="0" dirty="0" smtClean="0"/>
              <a:t> sites</a:t>
            </a:r>
            <a:r>
              <a:rPr lang="sr-Latn-RS" baseline="0" dirty="0" smtClean="0"/>
              <a:t>, </a:t>
            </a:r>
            <a:r>
              <a:rPr lang="sr-Latn-RS" baseline="0" dirty="0" err="1" smtClean="0"/>
              <a:t>and</a:t>
            </a:r>
            <a:r>
              <a:rPr lang="sr-Latn-RS" baseline="0" dirty="0" smtClean="0"/>
              <a:t> </a:t>
            </a:r>
            <a:r>
              <a:rPr lang="en-GB" baseline="0" dirty="0" smtClean="0"/>
              <a:t>performed field surveys </a:t>
            </a:r>
            <a:r>
              <a:rPr lang="sr-Latn-RS" baseline="0" dirty="0" err="1" smtClean="0"/>
              <a:t>there</a:t>
            </a:r>
            <a:r>
              <a:rPr lang="en-GB" baseline="0" dirty="0" smtClean="0"/>
              <a:t>.</a:t>
            </a:r>
            <a:r>
              <a:rPr lang="sr-Latn-RS" baseline="0" dirty="0" smtClean="0"/>
              <a:t> </a:t>
            </a:r>
            <a:r>
              <a:rPr lang="sr-Latn-RS" baseline="0" dirty="0" err="1" smtClean="0"/>
              <a:t>We</a:t>
            </a:r>
            <a:r>
              <a:rPr lang="sr-Latn-RS" baseline="0" dirty="0" smtClean="0"/>
              <a:t> </a:t>
            </a:r>
            <a:r>
              <a:rPr lang="sr-Latn-RS" baseline="0" dirty="0" err="1" smtClean="0"/>
              <a:t>applied</a:t>
            </a:r>
            <a:r>
              <a:rPr lang="sr-Latn-RS" baseline="0" dirty="0" smtClean="0"/>
              <a:t> </a:t>
            </a:r>
            <a:r>
              <a:rPr lang="sr-Latn-RS" baseline="0" dirty="0" err="1" smtClean="0"/>
              <a:t>the</a:t>
            </a:r>
            <a:r>
              <a:rPr lang="sr-Latn-RS" baseline="0" dirty="0" smtClean="0"/>
              <a:t> same s</a:t>
            </a:r>
            <a:r>
              <a:rPr lang="en-GB" altLang="ko-KR" sz="12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urvey</a:t>
            </a:r>
            <a:r>
              <a:rPr lang="en-GB" altLang="ko-KR" sz="12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methodology </a:t>
            </a:r>
            <a:r>
              <a:rPr lang="sr-Latn-RS" altLang="ko-KR" sz="12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as </a:t>
            </a:r>
            <a:r>
              <a:rPr lang="sr-Latn-RS" altLang="ko-KR" sz="12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we</a:t>
            </a:r>
            <a:r>
              <a:rPr lang="sr-Latn-RS" altLang="ko-KR" sz="12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sr-Latn-RS" altLang="ko-KR" sz="12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did</a:t>
            </a:r>
            <a:r>
              <a:rPr lang="sr-Latn-RS" altLang="ko-KR" sz="12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12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at the formal </a:t>
            </a:r>
            <a:r>
              <a:rPr lang="en-GB" altLang="ko-KR" sz="12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PnR</a:t>
            </a:r>
            <a:r>
              <a:rPr lang="en-GB" altLang="ko-KR" sz="12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sr-Latn-RS" altLang="ko-KR" sz="12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site </a:t>
            </a:r>
            <a:r>
              <a:rPr lang="en-GB" altLang="ko-KR" sz="12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so the results</a:t>
            </a:r>
            <a:r>
              <a:rPr lang="sr-Latn-RS" altLang="ko-KR" sz="12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are </a:t>
            </a:r>
            <a:r>
              <a:rPr lang="sr-Latn-RS" altLang="ko-KR" sz="12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comparable</a:t>
            </a:r>
            <a:r>
              <a:rPr lang="en-GB" altLang="ko-KR" sz="12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. The survey</a:t>
            </a:r>
            <a:r>
              <a:rPr lang="en-GB" altLang="ko-KR" sz="1200" baseline="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consisted of face-to-face interview of users </a:t>
            </a:r>
            <a:r>
              <a:rPr lang="sr-Latn-RS" altLang="ko-KR" sz="1200" baseline="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with</a:t>
            </a:r>
            <a:r>
              <a:rPr lang="sr-Latn-RS" altLang="ko-KR" sz="1200" baseline="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sr-Latn-RS" altLang="ko-KR" sz="1200" baseline="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questions</a:t>
            </a:r>
            <a:r>
              <a:rPr lang="sr-Latn-RS" altLang="ko-KR" sz="1200" baseline="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1200" baseline="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on their travel and demographic characteristics.</a:t>
            </a:r>
            <a:endParaRPr lang="en-GB" altLang="ko-KR" sz="1200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D74C-BB05-4D13-828A-23D9FC48EE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949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managed to</a:t>
            </a:r>
            <a:r>
              <a:rPr lang="en-US" baseline="0" dirty="0" smtClean="0"/>
              <a:t> interview only 26 </a:t>
            </a:r>
            <a:r>
              <a:rPr lang="sr-Latn-RS" altLang="ko-KR" sz="12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informal PnR users</a:t>
            </a:r>
            <a:r>
              <a:rPr lang="en-US" altLang="ko-KR" sz="12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. However, we believe that the reason for the small sample is not that these users are rare in Belgrade, but that 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heir paring locations are widespread throughout the city as a consequence of unregulated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system.</a:t>
            </a:r>
            <a:endParaRPr lang="sr-Latn-RS" dirty="0" smtClean="0"/>
          </a:p>
          <a:p>
            <a:r>
              <a:rPr lang="sr-Latn-RS" dirty="0" err="1" smtClean="0">
                <a:solidFill>
                  <a:srgbClr val="FF0000"/>
                </a:solidFill>
              </a:rPr>
              <a:t>Eventhough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dirty="0" err="1" smtClean="0">
                <a:solidFill>
                  <a:srgbClr val="FF0000"/>
                </a:solidFill>
              </a:rPr>
              <a:t>the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dirty="0" err="1" smtClean="0">
                <a:solidFill>
                  <a:srgbClr val="FF0000"/>
                </a:solidFill>
              </a:rPr>
              <a:t>sample</a:t>
            </a:r>
            <a:r>
              <a:rPr lang="sr-Latn-RS" dirty="0" smtClean="0">
                <a:solidFill>
                  <a:srgbClr val="FF0000"/>
                </a:solidFill>
              </a:rPr>
              <a:t> is </a:t>
            </a:r>
            <a:r>
              <a:rPr lang="sr-Latn-RS" dirty="0" err="1" smtClean="0">
                <a:solidFill>
                  <a:srgbClr val="FF0000"/>
                </a:solidFill>
              </a:rPr>
              <a:t>small</a:t>
            </a:r>
            <a:r>
              <a:rPr lang="sr-Latn-RS" dirty="0" smtClean="0">
                <a:solidFill>
                  <a:srgbClr val="FF0000"/>
                </a:solidFill>
              </a:rPr>
              <a:t>, </a:t>
            </a:r>
            <a:r>
              <a:rPr lang="sr-Latn-RS" dirty="0" err="1" smtClean="0">
                <a:solidFill>
                  <a:srgbClr val="FF0000"/>
                </a:solidFill>
              </a:rPr>
              <a:t>the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dirty="0" err="1" smtClean="0">
                <a:solidFill>
                  <a:srgbClr val="FF0000"/>
                </a:solidFill>
              </a:rPr>
              <a:t>results</a:t>
            </a:r>
            <a:r>
              <a:rPr lang="sr-Latn-RS" dirty="0" smtClean="0">
                <a:solidFill>
                  <a:srgbClr val="FF0000"/>
                </a:solidFill>
              </a:rPr>
              <a:t> are </a:t>
            </a:r>
            <a:r>
              <a:rPr lang="sr-Latn-RS" dirty="0" err="1" smtClean="0">
                <a:solidFill>
                  <a:srgbClr val="FF0000"/>
                </a:solidFill>
              </a:rPr>
              <a:t>pretty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dirty="0" err="1" smtClean="0">
                <a:solidFill>
                  <a:srgbClr val="FF0000"/>
                </a:solidFill>
              </a:rPr>
              <a:t>consistent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dirty="0" err="1" smtClean="0">
                <a:solidFill>
                  <a:srgbClr val="FF0000"/>
                </a:solidFill>
              </a:rPr>
              <a:t>with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dirty="0" err="1" smtClean="0">
                <a:solidFill>
                  <a:srgbClr val="FF0000"/>
                </a:solidFill>
              </a:rPr>
              <a:t>those</a:t>
            </a:r>
            <a:r>
              <a:rPr lang="sr-Latn-RS" dirty="0" smtClean="0">
                <a:solidFill>
                  <a:srgbClr val="FF0000"/>
                </a:solidFill>
              </a:rPr>
              <a:t> from </a:t>
            </a:r>
            <a:r>
              <a:rPr lang="sr-Latn-RS" dirty="0" err="1" smtClean="0">
                <a:solidFill>
                  <a:srgbClr val="FF0000"/>
                </a:solidFill>
              </a:rPr>
              <a:t>the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dirty="0" err="1" smtClean="0">
                <a:solidFill>
                  <a:srgbClr val="FF0000"/>
                </a:solidFill>
              </a:rPr>
              <a:t>formal</a:t>
            </a:r>
            <a:r>
              <a:rPr lang="sr-Latn-RS" dirty="0" smtClean="0">
                <a:solidFill>
                  <a:srgbClr val="FF0000"/>
                </a:solidFill>
              </a:rPr>
              <a:t> lot.</a:t>
            </a:r>
            <a:endParaRPr lang="en-US" baseline="0" dirty="0" smtClean="0">
              <a:solidFill>
                <a:srgbClr val="FF0000"/>
              </a:solidFill>
            </a:endParaRPr>
          </a:p>
          <a:p>
            <a:r>
              <a:rPr lang="en-US" baseline="0" dirty="0" smtClean="0">
                <a:solidFill>
                  <a:srgbClr val="FF0000"/>
                </a:solidFill>
              </a:rPr>
              <a:t>And here are the results.</a:t>
            </a:r>
          </a:p>
          <a:p>
            <a:r>
              <a:rPr lang="en-US" baseline="0" dirty="0" smtClean="0">
                <a:solidFill>
                  <a:srgbClr val="FF0000"/>
                </a:solidFill>
              </a:rPr>
              <a:t>Most of </a:t>
            </a:r>
            <a:r>
              <a:rPr lang="en-US" baseline="0" dirty="0" err="1" smtClean="0">
                <a:solidFill>
                  <a:srgbClr val="FF0000"/>
                </a:solidFill>
              </a:rPr>
              <a:t>PnR</a:t>
            </a:r>
            <a:r>
              <a:rPr lang="en-US" baseline="0" dirty="0" smtClean="0">
                <a:solidFill>
                  <a:srgbClr val="FF0000"/>
                </a:solidFill>
              </a:rPr>
              <a:t> users, </a:t>
            </a:r>
            <a:r>
              <a:rPr lang="sr-Latn-RS" baseline="0" dirty="0" err="1" smtClean="0">
                <a:solidFill>
                  <a:srgbClr val="FF0000"/>
                </a:solidFill>
              </a:rPr>
              <a:t>both</a:t>
            </a:r>
            <a:r>
              <a:rPr lang="sr-Latn-RS" baseline="0" dirty="0" smtClean="0">
                <a:solidFill>
                  <a:srgbClr val="FF0000"/>
                </a:solidFill>
              </a:rPr>
              <a:t> </a:t>
            </a:r>
            <a:r>
              <a:rPr lang="sr-Latn-RS" baseline="0" dirty="0" err="1" smtClean="0">
                <a:solidFill>
                  <a:srgbClr val="FF0000"/>
                </a:solidFill>
              </a:rPr>
              <a:t>informal</a:t>
            </a:r>
            <a:r>
              <a:rPr lang="sr-Latn-RS" baseline="0" dirty="0" smtClean="0">
                <a:solidFill>
                  <a:srgbClr val="FF0000"/>
                </a:solidFill>
              </a:rPr>
              <a:t> </a:t>
            </a:r>
            <a:r>
              <a:rPr lang="sr-Latn-RS" baseline="0" dirty="0" err="1" smtClean="0">
                <a:solidFill>
                  <a:srgbClr val="FF0000"/>
                </a:solidFill>
              </a:rPr>
              <a:t>and</a:t>
            </a:r>
            <a:r>
              <a:rPr lang="sr-Latn-RS" baseline="0" dirty="0" smtClean="0">
                <a:solidFill>
                  <a:srgbClr val="FF0000"/>
                </a:solidFill>
              </a:rPr>
              <a:t> </a:t>
            </a:r>
            <a:r>
              <a:rPr lang="sr-Latn-RS" baseline="0" dirty="0" err="1" smtClean="0">
                <a:solidFill>
                  <a:srgbClr val="FF0000"/>
                </a:solidFill>
              </a:rPr>
              <a:t>formal</a:t>
            </a:r>
            <a:r>
              <a:rPr lang="sr-Latn-RS" baseline="0" dirty="0" smtClean="0">
                <a:solidFill>
                  <a:srgbClr val="FF0000"/>
                </a:solidFill>
              </a:rPr>
              <a:t>, </a:t>
            </a:r>
            <a:r>
              <a:rPr lang="en-US" baseline="0" dirty="0" smtClean="0">
                <a:solidFill>
                  <a:srgbClr val="FF0000"/>
                </a:solidFill>
              </a:rPr>
              <a:t>travel for work. The share of work trips is bigger </a:t>
            </a:r>
            <a:r>
              <a:rPr lang="sr-Latn-RS" baseline="0" dirty="0" smtClean="0">
                <a:solidFill>
                  <a:srgbClr val="FF0000"/>
                </a:solidFill>
              </a:rPr>
              <a:t>at </a:t>
            </a:r>
            <a:r>
              <a:rPr lang="en-US" baseline="0" dirty="0" smtClean="0">
                <a:solidFill>
                  <a:srgbClr val="FF0000"/>
                </a:solidFill>
              </a:rPr>
              <a:t>the formal location</a:t>
            </a:r>
            <a:r>
              <a:rPr lang="sr-Latn-RS" baseline="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D74C-BB05-4D13-828A-23D9FC48EE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9685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D74C-BB05-4D13-828A-23D9FC48EE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6048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28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33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0945DE9-E3D5-4878-87F8-0F789D212B69}"/>
              </a:ext>
            </a:extLst>
          </p:cNvPr>
          <p:cNvSpPr/>
          <p:nvPr userDrawn="1"/>
        </p:nvSpPr>
        <p:spPr>
          <a:xfrm>
            <a:off x="0" y="2568742"/>
            <a:ext cx="12191999" cy="1720516"/>
          </a:xfrm>
          <a:prstGeom prst="rect">
            <a:avLst/>
          </a:prstGeom>
          <a:gradFill flip="none" rotWithShape="1">
            <a:gsLst>
              <a:gs pos="65000">
                <a:schemeClr val="bg1">
                  <a:alpha val="75000"/>
                </a:schemeClr>
              </a:gs>
              <a:gs pos="39000">
                <a:schemeClr val="bg1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769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type="blank">
  <p:cSld name="Blank colo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  <p:sp>
        <p:nvSpPr>
          <p:cNvPr id="58" name="Google Shape;58;p10"/>
          <p:cNvSpPr/>
          <p:nvPr/>
        </p:nvSpPr>
        <p:spPr>
          <a:xfrm>
            <a:off x="650233" y="0"/>
            <a:ext cx="11541760" cy="6858189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 white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  <p:sp>
        <p:nvSpPr>
          <p:cNvPr id="64" name="Google Shape;64;p12"/>
          <p:cNvSpPr/>
          <p:nvPr/>
        </p:nvSpPr>
        <p:spPr>
          <a:xfrm>
            <a:off x="650233" y="0"/>
            <a:ext cx="11541760" cy="6858189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8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5015866" y="1"/>
            <a:ext cx="7176452" cy="6840855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0" y="-67"/>
            <a:ext cx="9911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6400" dirty="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0" y="3245549"/>
            <a:ext cx="3601845" cy="3612769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68800" y="838200"/>
            <a:ext cx="8173600" cy="57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5015866" y="1"/>
            <a:ext cx="7176452" cy="6840855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0" y="-67"/>
            <a:ext cx="9911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6400" dirty="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0" y="3245549"/>
            <a:ext cx="3601845" cy="3612769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68800" y="838200"/>
            <a:ext cx="8173600" cy="57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68800" y="1879600"/>
            <a:ext cx="2546400" cy="44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2100"/>
            </a:lvl1pPr>
            <a:lvl2pPr marL="1219170" lvl="1" indent="-440256" rtl="0">
              <a:spcBef>
                <a:spcPts val="1067"/>
              </a:spcBef>
              <a:spcAft>
                <a:spcPts val="0"/>
              </a:spcAft>
              <a:buSzPts val="1600"/>
              <a:buChar char="⇾"/>
              <a:defRPr sz="2100"/>
            </a:lvl2pPr>
            <a:lvl3pPr marL="1828754" lvl="2" indent="-440256" rtl="0">
              <a:spcBef>
                <a:spcPts val="1067"/>
              </a:spcBef>
              <a:spcAft>
                <a:spcPts val="0"/>
              </a:spcAft>
              <a:buSzPts val="1600"/>
              <a:buChar char="￫"/>
              <a:defRPr sz="2100"/>
            </a:lvl3pPr>
            <a:lvl4pPr marL="2438339" lvl="3" indent="-440256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924" lvl="4" indent="-440256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7509" lvl="5" indent="-440256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7093" lvl="6" indent="-440256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6678" lvl="7" indent="-440256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6263" lvl="8" indent="-440256" rtl="0">
              <a:spcBef>
                <a:spcPts val="1067"/>
              </a:spcBef>
              <a:spcAft>
                <a:spcPts val="1067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682419" y="1879600"/>
            <a:ext cx="2546400" cy="44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2100"/>
            </a:lvl1pPr>
            <a:lvl2pPr marL="1219170" lvl="1" indent="-440256" rtl="0">
              <a:spcBef>
                <a:spcPts val="1067"/>
              </a:spcBef>
              <a:spcAft>
                <a:spcPts val="0"/>
              </a:spcAft>
              <a:buSzPts val="1600"/>
              <a:buChar char="⇾"/>
              <a:defRPr sz="2100"/>
            </a:lvl2pPr>
            <a:lvl3pPr marL="1828754" lvl="2" indent="-440256" rtl="0">
              <a:spcBef>
                <a:spcPts val="1067"/>
              </a:spcBef>
              <a:spcAft>
                <a:spcPts val="0"/>
              </a:spcAft>
              <a:buSzPts val="1600"/>
              <a:buChar char="￫"/>
              <a:defRPr sz="2100"/>
            </a:lvl3pPr>
            <a:lvl4pPr marL="2438339" lvl="3" indent="-440256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924" lvl="4" indent="-440256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7509" lvl="5" indent="-440256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7093" lvl="6" indent="-440256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6678" lvl="7" indent="-440256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6263" lvl="8" indent="-440256" rtl="0">
              <a:spcBef>
                <a:spcPts val="1067"/>
              </a:spcBef>
              <a:spcAft>
                <a:spcPts val="1067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6496039" y="1879600"/>
            <a:ext cx="2546400" cy="44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2100"/>
            </a:lvl1pPr>
            <a:lvl2pPr marL="1219170" lvl="1" indent="-440256" rtl="0">
              <a:spcBef>
                <a:spcPts val="1067"/>
              </a:spcBef>
              <a:spcAft>
                <a:spcPts val="0"/>
              </a:spcAft>
              <a:buSzPts val="1600"/>
              <a:buChar char="⇾"/>
              <a:defRPr sz="2100"/>
            </a:lvl2pPr>
            <a:lvl3pPr marL="1828754" lvl="2" indent="-440256" rtl="0">
              <a:spcBef>
                <a:spcPts val="1067"/>
              </a:spcBef>
              <a:spcAft>
                <a:spcPts val="0"/>
              </a:spcAft>
              <a:buSzPts val="1600"/>
              <a:buChar char="￫"/>
              <a:defRPr sz="2100"/>
            </a:lvl3pPr>
            <a:lvl4pPr marL="2438339" lvl="3" indent="-440256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924" lvl="4" indent="-440256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7509" lvl="5" indent="-440256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7093" lvl="6" indent="-440256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6678" lvl="7" indent="-440256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6263" lvl="8" indent="-440256" rtl="0">
              <a:spcBef>
                <a:spcPts val="1067"/>
              </a:spcBef>
              <a:spcAft>
                <a:spcPts val="1067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chemeClr val="lt2"/>
            </a:gs>
            <a:gs pos="80000">
              <a:srgbClr val="002964">
                <a:alpha val="0"/>
              </a:srgbClr>
            </a:gs>
            <a:gs pos="100000">
              <a:srgbClr val="002964">
                <a:alpha val="0"/>
              </a:srgbClr>
            </a:gs>
          </a:gsLst>
          <a:lin ang="8099331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3245549"/>
            <a:ext cx="3601845" cy="3612769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9"/>
          <p:cNvSpPr/>
          <p:nvPr/>
        </p:nvSpPr>
        <p:spPr>
          <a:xfrm>
            <a:off x="5015866" y="1"/>
            <a:ext cx="7176452" cy="6840855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8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68800" y="5875067"/>
            <a:ext cx="104544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1067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5015866" y="1"/>
            <a:ext cx="7176452" cy="6840855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/>
          <p:nvPr/>
        </p:nvSpPr>
        <p:spPr>
          <a:xfrm>
            <a:off x="0" y="-67"/>
            <a:ext cx="9911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6400" dirty="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68800" y="838200"/>
            <a:ext cx="8173600" cy="57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68800" y="1879601"/>
            <a:ext cx="81736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⇨"/>
              <a:defRPr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⇾"/>
              <a:defRPr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￫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  <p:sp>
        <p:nvSpPr>
          <p:cNvPr id="27" name="Google Shape;27;p5"/>
          <p:cNvSpPr/>
          <p:nvPr/>
        </p:nvSpPr>
        <p:spPr>
          <a:xfrm>
            <a:off x="0" y="3245549"/>
            <a:ext cx="3601845" cy="3612769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mentary">
  <p:cSld name="Blank complementary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accent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  <p:sp>
        <p:nvSpPr>
          <p:cNvPr id="61" name="Google Shape;61;p11"/>
          <p:cNvSpPr/>
          <p:nvPr/>
        </p:nvSpPr>
        <p:spPr>
          <a:xfrm>
            <a:off x="650233" y="0"/>
            <a:ext cx="11541760" cy="6858189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11733">
                  <a:alpha val="16862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A787091-7430-48E2-A263-D592A20EF329}"/>
              </a:ext>
            </a:extLst>
          </p:cNvPr>
          <p:cNvGrpSpPr/>
          <p:nvPr userDrawn="1"/>
        </p:nvGrpSpPr>
        <p:grpSpPr>
          <a:xfrm>
            <a:off x="0" y="3898232"/>
            <a:ext cx="12192000" cy="1467852"/>
            <a:chOff x="4379494" y="697832"/>
            <a:chExt cx="2586787" cy="168442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9D5B5E3-8451-44E0-A2F2-73F627495F6A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E53FCF4-CFA5-4439-85D7-60C093B7B6F6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D14D7CB-A7CE-45EA-BFC0-4EA43BD9D79D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C3A2D13A-D090-408D-87D5-CF70F6373DDE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8284FFD-1FBD-484A-94D6-3BF0E9164477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4"/>
            <a:ext cx="17621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028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052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4596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9227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0" y="2858807"/>
            <a:ext cx="12191999" cy="2204134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aphic 14">
            <a:extLst>
              <a:ext uri="{FF2B5EF4-FFF2-40B4-BE49-F238E27FC236}">
                <a16:creationId xmlns=""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753445" y="2639304"/>
            <a:ext cx="4261727" cy="335192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0752" y="2858807"/>
            <a:ext cx="3907112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92770" y="312821"/>
            <a:ext cx="7503694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7084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1913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5007" y="564046"/>
            <a:ext cx="6624018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3004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t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alphaModFix amt="15000"/>
            <a:lum/>
          </a:blip>
          <a:srcRect/>
          <a:stretch>
            <a:fillRect t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2" r:id="rId2"/>
    <p:sldLayoutId id="2147483740" r:id="rId3"/>
    <p:sldLayoutId id="2147483737" r:id="rId4"/>
    <p:sldLayoutId id="2147483736" r:id="rId5"/>
    <p:sldLayoutId id="2147483739" r:id="rId6"/>
    <p:sldLayoutId id="2147483743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t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=""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696149" y="6372571"/>
            <a:ext cx="5740711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altLang="ko-KR" sz="1100" dirty="0">
                <a:cs typeface="Arial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100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31787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131165" y="265647"/>
            <a:ext cx="9612012" cy="1477328"/>
          </a:xfrm>
          <a:prstGeom prst="rect">
            <a:avLst/>
          </a:prstGeom>
          <a:noFill/>
        </p:spPr>
        <p:txBody>
          <a:bodyPr wrap="square" lIns="91438" tIns="45719" rIns="91438" bIns="45719" rtlCol="0" anchor="ctr">
            <a:spAutoFit/>
          </a:bodyPr>
          <a:lstStyle/>
          <a:p>
            <a:pPr algn="ctr"/>
            <a:r>
              <a:rPr lang="sr-Cyrl-RS" sz="4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КОНТРОЛА  И  УПРАВЉАЊЕ ПАРКИРАЊЕМ</a:t>
            </a:r>
            <a:endParaRPr lang="en-US" sz="4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1758" y="0"/>
            <a:ext cx="8135524" cy="55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l" eaLnBrk="1" hangingPunct="1">
              <a:spcBef>
                <a:spcPct val="15000"/>
              </a:spcBef>
            </a:pPr>
            <a:r>
              <a:rPr lang="en-US" sz="1500" b="1" dirty="0" smtClean="0">
                <a:latin typeface="Arial" charset="0"/>
              </a:rPr>
              <a:t>© </a:t>
            </a:r>
            <a:r>
              <a:rPr lang="sr-Cyrl-CS" sz="1500" b="1" dirty="0" smtClean="0">
                <a:latin typeface="Arial" charset="0"/>
              </a:rPr>
              <a:t>202</a:t>
            </a:r>
            <a:r>
              <a:rPr lang="sr-Latn-RS" sz="1500" b="1" dirty="0" smtClean="0">
                <a:latin typeface="Arial" charset="0"/>
              </a:rPr>
              <a:t>1</a:t>
            </a:r>
            <a:r>
              <a:rPr lang="sr-Cyrl-CS" sz="1500" b="1" dirty="0" smtClean="0">
                <a:latin typeface="Arial" charset="0"/>
              </a:rPr>
              <a:t> </a:t>
            </a:r>
            <a:r>
              <a:rPr lang="sr-Cyrl-RS" sz="1500" dirty="0" smtClean="0"/>
              <a:t>Универзитет у Београду</a:t>
            </a:r>
            <a:r>
              <a:rPr lang="sr-Cyrl-CS" sz="1500" dirty="0" smtClean="0"/>
              <a:t>; Саобраћајни факултет; </a:t>
            </a:r>
            <a:r>
              <a:rPr lang="sr-Cyrl-RS" sz="1500" dirty="0" smtClean="0"/>
              <a:t>Аутор</a:t>
            </a:r>
            <a:r>
              <a:rPr lang="sr-Cyrl-CS" sz="1500" dirty="0" smtClean="0"/>
              <a:t>: </a:t>
            </a:r>
            <a:r>
              <a:rPr lang="sr-Cyrl-RS" sz="1500" dirty="0" smtClean="0"/>
              <a:t>проф</a:t>
            </a:r>
            <a:r>
              <a:rPr lang="sr-Cyrl-CS" sz="1500" dirty="0" smtClean="0"/>
              <a:t>. </a:t>
            </a:r>
            <a:r>
              <a:rPr lang="sr-Cyrl-RS" sz="1500" dirty="0" smtClean="0"/>
              <a:t>др</a:t>
            </a:r>
            <a:r>
              <a:rPr lang="sr-Cyrl-CS" sz="1500" dirty="0" smtClean="0"/>
              <a:t> Ј</a:t>
            </a:r>
            <a:r>
              <a:rPr lang="sr-Latn-RS" sz="1500" dirty="0" smtClean="0"/>
              <a:t>e</a:t>
            </a:r>
            <a:r>
              <a:rPr lang="sr-Cyrl-RS" sz="1500" dirty="0" smtClean="0"/>
              <a:t>л</a:t>
            </a:r>
            <a:r>
              <a:rPr lang="sr-Latn-RS" sz="1500" dirty="0" smtClean="0"/>
              <a:t>e</a:t>
            </a:r>
            <a:r>
              <a:rPr lang="sr-Cyrl-RS" sz="1500" dirty="0" smtClean="0"/>
              <a:t>н</a:t>
            </a:r>
            <a:r>
              <a:rPr lang="sr-Latn-RS" sz="1500" dirty="0" smtClean="0"/>
              <a:t>a</a:t>
            </a:r>
            <a:r>
              <a:rPr lang="sr-Cyrl-CS" sz="1500" dirty="0" smtClean="0"/>
              <a:t> </a:t>
            </a:r>
            <a:r>
              <a:rPr lang="sr-Cyrl-RS" sz="1500" dirty="0" smtClean="0"/>
              <a:t>Симићевић</a:t>
            </a:r>
            <a:endParaRPr lang="sr-Cyrl-CS" sz="1500" dirty="0" smtClean="0"/>
          </a:p>
        </p:txBody>
      </p:sp>
      <p:pic>
        <p:nvPicPr>
          <p:cNvPr id="6" name="Picture 5" descr="SF1.jpg"/>
          <p:cNvPicPr>
            <a:picLocks noChangeAspect="1"/>
          </p:cNvPicPr>
          <p:nvPr/>
        </p:nvPicPr>
        <p:blipFill>
          <a:blip r:embed="rId4" cstate="print"/>
          <a:srcRect l="72057"/>
          <a:stretch>
            <a:fillRect/>
          </a:stretch>
        </p:blipFill>
        <p:spPr>
          <a:xfrm>
            <a:off x="272955" y="0"/>
            <a:ext cx="500067" cy="509965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3774" y="6396337"/>
            <a:ext cx="9403308" cy="4616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spcBef>
                <a:spcPct val="15000"/>
              </a:spcBef>
            </a:pPr>
            <a:r>
              <a:rPr lang="sr-Cyrl-RS" sz="1200" dirty="0" smtClean="0"/>
              <a:t>Презентација је заштићена ауторским правима и може</a:t>
            </a:r>
            <a:r>
              <a:rPr lang="en-US" sz="1200" dirty="0" smtClean="0"/>
              <a:t> </a:t>
            </a:r>
            <a:r>
              <a:rPr lang="sr-Cyrl-RS" sz="1200" dirty="0" smtClean="0"/>
              <a:t>се користити само за наставу</a:t>
            </a:r>
            <a:r>
              <a:rPr lang="en-US" sz="1200" dirty="0" smtClean="0"/>
              <a:t> </a:t>
            </a:r>
            <a:r>
              <a:rPr lang="sr-Cyrl-RS" sz="1200" dirty="0" smtClean="0"/>
              <a:t>на даљину студената Саобраћајног факултета у школској 2021/2022. Презентација се не може користити у друге сврхе без писмене сагласности аутора материјала.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grpSp>
        <p:nvGrpSpPr>
          <p:cNvPr id="3" name="Group 14"/>
          <p:cNvGrpSpPr/>
          <p:nvPr/>
        </p:nvGrpSpPr>
        <p:grpSpPr>
          <a:xfrm>
            <a:off x="109184" y="5821346"/>
            <a:ext cx="429520" cy="436022"/>
            <a:chOff x="7797010" y="2267533"/>
            <a:chExt cx="459485" cy="436021"/>
          </a:xfrm>
        </p:grpSpPr>
        <p:sp>
          <p:nvSpPr>
            <p:cNvPr id="10" name="Flowchart: Extract 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47209" y="2303445"/>
              <a:ext cx="356803" cy="4001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atin typeface="Bookman Old Style" pitchFamily="18" charset="0"/>
                </a:rPr>
                <a:t>!</a:t>
              </a:r>
              <a:endParaRPr lang="en-US" sz="2000" b="1" dirty="0">
                <a:latin typeface="Bookman Old Style" pitchFamily="18" charset="0"/>
              </a:endParaRP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1012" y="6045958"/>
            <a:ext cx="6419348" cy="51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just" defTabSz="914354">
              <a:spcBef>
                <a:spcPct val="15000"/>
              </a:spcBef>
              <a:defRPr/>
            </a:pPr>
            <a:r>
              <a:rPr lang="sr-Cyrl-RS" sz="1500" b="1" dirty="0" smtClean="0"/>
              <a:t>ЗАШТИЋЕНО АУТОРСКИМ ПРАВОМ</a:t>
            </a:r>
            <a:r>
              <a:rPr lang="sr-Latn-RS" sz="1500" b="1" dirty="0" smtClean="0"/>
              <a:t>. </a:t>
            </a:r>
            <a:r>
              <a:rPr lang="sr-Cyrl-RS" sz="1500" b="1" dirty="0" smtClean="0"/>
              <a:t>СВА ПРАВА ЗАДРЖАНА</a:t>
            </a:r>
            <a:r>
              <a:rPr lang="sr-Latn-RS" sz="1500" b="1" dirty="0" smtClean="0"/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xmlns="" val="3057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10</a:t>
            </a:fld>
            <a:endParaRPr dirty="0"/>
          </a:p>
        </p:txBody>
      </p:sp>
      <p:sp>
        <p:nvSpPr>
          <p:cNvPr id="223" name="Google Shape;223;p28"/>
          <p:cNvSpPr txBox="1">
            <a:spLocks noGrp="1"/>
          </p:cNvSpPr>
          <p:nvPr>
            <p:ph type="ctrTitle" idx="4294967295"/>
          </p:nvPr>
        </p:nvSpPr>
        <p:spPr>
          <a:xfrm>
            <a:off x="1047750" y="381000"/>
            <a:ext cx="11144250" cy="119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r-Latn-RS" dirty="0" smtClean="0"/>
              <a:t>Alternativni vidovi prevoza (veza sa zahtevima za parkiranje)</a:t>
            </a:r>
            <a:endParaRPr dirty="0"/>
          </a:p>
        </p:txBody>
      </p:sp>
      <p:sp>
        <p:nvSpPr>
          <p:cNvPr id="224" name="Google Shape;224;p28"/>
          <p:cNvSpPr txBox="1">
            <a:spLocks noGrp="1"/>
          </p:cNvSpPr>
          <p:nvPr>
            <p:ph type="subTitle" idx="4294967295"/>
          </p:nvPr>
        </p:nvSpPr>
        <p:spPr>
          <a:xfrm>
            <a:off x="259306" y="1881188"/>
            <a:ext cx="9498843" cy="44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r-Latn-RS" sz="2400" dirty="0" smtClean="0"/>
              <a:t>Pešačenje (manji gradovi i kraća rastojanja) – infrastruktura</a:t>
            </a:r>
          </a:p>
          <a:p>
            <a:r>
              <a:rPr lang="sr-Latn-RS" sz="2400" dirty="0" smtClean="0"/>
              <a:t>Bicikl/motocikl - infrastruktura</a:t>
            </a:r>
          </a:p>
          <a:p>
            <a:r>
              <a:rPr lang="sr-Latn-RS" sz="2400" dirty="0" smtClean="0"/>
              <a:t>Taksi prevoz</a:t>
            </a:r>
          </a:p>
          <a:p>
            <a:r>
              <a:rPr lang="sr-Latn-RS" sz="2400" dirty="0" smtClean="0"/>
              <a:t>Kolektivni taksi</a:t>
            </a:r>
          </a:p>
          <a:p>
            <a:r>
              <a:rPr lang="sr-Latn-RS" sz="2400" i="1" dirty="0" smtClean="0"/>
              <a:t>Carsharing </a:t>
            </a:r>
            <a:r>
              <a:rPr lang="sr-Latn-RS" sz="2400" dirty="0" smtClean="0"/>
              <a:t>(po času, po gradu) – pogodnosti</a:t>
            </a:r>
          </a:p>
          <a:p>
            <a:r>
              <a:rPr lang="sr-Latn-RS" sz="2400" dirty="0" smtClean="0"/>
              <a:t>Grupna vožnja (</a:t>
            </a:r>
            <a:r>
              <a:rPr lang="sr-Latn-RS" sz="2400" i="1" dirty="0" smtClean="0"/>
              <a:t>Carpool</a:t>
            </a:r>
            <a:r>
              <a:rPr lang="sr-Latn-RS" sz="2400" dirty="0" smtClean="0"/>
              <a:t>) – informisanje i „spajanje“</a:t>
            </a:r>
          </a:p>
          <a:p>
            <a:r>
              <a:rPr lang="sr-Latn-RS" sz="2400" dirty="0" smtClean="0"/>
              <a:t>Paratranzit</a:t>
            </a:r>
          </a:p>
          <a:p>
            <a:r>
              <a:rPr lang="sr-Latn-RS" sz="2400" dirty="0" smtClean="0"/>
              <a:t>JMTP (povećanje NU u JMTP, na stajalištima, niža cena, jednostavan sistem naplate, promocija)</a:t>
            </a:r>
          </a:p>
          <a:p>
            <a:pPr marL="0" indent="0">
              <a:spcBef>
                <a:spcPts val="0"/>
              </a:spcBef>
              <a:spcAft>
                <a:spcPts val="1067"/>
              </a:spcAft>
              <a:buNone/>
            </a:pPr>
            <a:endParaRPr sz="2400" dirty="0"/>
          </a:p>
        </p:txBody>
      </p:sp>
      <p:pic>
        <p:nvPicPr>
          <p:cNvPr id="9" name="Picture 8" descr="23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91779" y="-27384"/>
            <a:ext cx="2000221" cy="2000221"/>
          </a:xfrm>
          <a:prstGeom prst="rect">
            <a:avLst/>
          </a:prstGeom>
        </p:spPr>
      </p:pic>
      <p:pic>
        <p:nvPicPr>
          <p:cNvPr id="10" name="Picture 9" descr="24.jp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22" y="2476493"/>
            <a:ext cx="2719589" cy="1809763"/>
          </a:xfrm>
          <a:prstGeom prst="rect">
            <a:avLst/>
          </a:prstGeom>
        </p:spPr>
      </p:pic>
      <p:pic>
        <p:nvPicPr>
          <p:cNvPr id="11" name="Picture 10" descr="25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5024" y="4476758"/>
            <a:ext cx="2476517" cy="1333509"/>
          </a:xfrm>
          <a:prstGeom prst="rect">
            <a:avLst/>
          </a:prstGeom>
        </p:spPr>
      </p:pic>
      <p:grpSp>
        <p:nvGrpSpPr>
          <p:cNvPr id="2" name="Group 11"/>
          <p:cNvGrpSpPr/>
          <p:nvPr/>
        </p:nvGrpSpPr>
        <p:grpSpPr>
          <a:xfrm>
            <a:off x="6096001" y="6000766"/>
            <a:ext cx="5547579" cy="657150"/>
            <a:chOff x="6746240" y="4274987"/>
            <a:chExt cx="4160684" cy="492863"/>
          </a:xfrm>
        </p:grpSpPr>
        <p:sp>
          <p:nvSpPr>
            <p:cNvPr id="13" name="TextBox 12"/>
            <p:cNvSpPr txBox="1"/>
            <p:nvPr/>
          </p:nvSpPr>
          <p:spPr>
            <a:xfrm>
              <a:off x="7170420" y="4532961"/>
              <a:ext cx="3736504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300" b="1" dirty="0" smtClean="0"/>
                <a:t>ZAŠTIĆENO AUTORSKIM PRAVOM</a:t>
              </a:r>
              <a:r>
                <a:rPr lang="sr-Cyrl-RS" sz="1300" b="1" dirty="0" smtClean="0"/>
                <a:t>. </a:t>
              </a:r>
              <a:r>
                <a:rPr lang="sr-Latn-RS" sz="1300" b="1" dirty="0" smtClean="0"/>
                <a:t>SVA PRAVA ZADRŽANA</a:t>
              </a:r>
              <a:r>
                <a:rPr lang="sr-Cyrl-RS" sz="1300" b="1" dirty="0" smtClean="0"/>
                <a:t>.</a:t>
              </a:r>
              <a:endParaRPr lang="en-US" sz="1300" b="1" dirty="0"/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6746240" y="4274987"/>
              <a:ext cx="464820" cy="492863"/>
              <a:chOff x="6096000" y="4051657"/>
              <a:chExt cx="464820" cy="492863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187445" y="4105939"/>
                <a:ext cx="240692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3200" b="1" dirty="0" smtClean="0"/>
                  <a:t>!</a:t>
                </a:r>
                <a:endParaRPr lang="en-US" sz="3200" b="1" dirty="0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1047715" y="476229"/>
            <a:ext cx="8173600" cy="57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r-Latn-RS" dirty="0" smtClean="0"/>
              <a:t>Integrisani tarifni sistem</a:t>
            </a:r>
            <a:endParaRPr dirty="0"/>
          </a:p>
        </p:txBody>
      </p:sp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11</a:t>
            </a:fld>
            <a:endParaRPr dirty="0"/>
          </a:p>
        </p:txBody>
      </p:sp>
      <p:grpSp>
        <p:nvGrpSpPr>
          <p:cNvPr id="2" name="Group 2664"/>
          <p:cNvGrpSpPr>
            <a:grpSpLocks/>
          </p:cNvGrpSpPr>
          <p:nvPr/>
        </p:nvGrpSpPr>
        <p:grpSpPr bwMode="auto">
          <a:xfrm>
            <a:off x="857213" y="1809739"/>
            <a:ext cx="8745909" cy="4089295"/>
            <a:chOff x="1835" y="4638"/>
            <a:chExt cx="6667" cy="3118"/>
          </a:xfrm>
        </p:grpSpPr>
        <p:sp>
          <p:nvSpPr>
            <p:cNvPr id="14" name="Text Box 2665"/>
            <p:cNvSpPr txBox="1">
              <a:spLocks noChangeArrowheads="1"/>
            </p:cNvSpPr>
            <p:nvPr/>
          </p:nvSpPr>
          <p:spPr bwMode="auto">
            <a:xfrm>
              <a:off x="4379" y="6792"/>
              <a:ext cx="1363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RS" altLang="en-US" sz="19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Autobus</a:t>
              </a:r>
              <a:endParaRPr lang="sr-Latn-RS" altLang="en-US" sz="4800" dirty="0" smtClean="0">
                <a:latin typeface="Arial" panose="020B0604020202020204" pitchFamily="34" charset="0"/>
              </a:endParaRPr>
            </a:p>
          </p:txBody>
        </p:sp>
        <p:sp>
          <p:nvSpPr>
            <p:cNvPr id="15" name="Text Box 2666"/>
            <p:cNvSpPr txBox="1">
              <a:spLocks noChangeArrowheads="1"/>
            </p:cNvSpPr>
            <p:nvPr/>
          </p:nvSpPr>
          <p:spPr bwMode="auto">
            <a:xfrm>
              <a:off x="2822" y="6834"/>
              <a:ext cx="1363" cy="6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RS" altLang="en-US" sz="19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Bez mera tarifne politike</a:t>
              </a:r>
              <a:endParaRPr lang="sr-Latn-RS" altLang="en-US" sz="4800" dirty="0" smtClean="0">
                <a:latin typeface="Arial" panose="020B0604020202020204" pitchFamily="34" charset="0"/>
              </a:endParaRPr>
            </a:p>
          </p:txBody>
        </p:sp>
        <p:sp>
          <p:nvSpPr>
            <p:cNvPr id="16" name="AutoShape 2667"/>
            <p:cNvSpPr>
              <a:spLocks noChangeShapeType="1"/>
            </p:cNvSpPr>
            <p:nvPr/>
          </p:nvSpPr>
          <p:spPr bwMode="auto">
            <a:xfrm flipV="1">
              <a:off x="1835" y="4638"/>
              <a:ext cx="0" cy="31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AutoShape 2668"/>
            <p:cNvSpPr>
              <a:spLocks noChangeShapeType="1"/>
            </p:cNvSpPr>
            <p:nvPr/>
          </p:nvSpPr>
          <p:spPr bwMode="auto">
            <a:xfrm>
              <a:off x="1835" y="7743"/>
              <a:ext cx="502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2669"/>
            <p:cNvSpPr>
              <a:spLocks noChangeArrowheads="1"/>
            </p:cNvSpPr>
            <p:nvPr/>
          </p:nvSpPr>
          <p:spPr bwMode="auto">
            <a:xfrm>
              <a:off x="1971" y="7485"/>
              <a:ext cx="842" cy="258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2670"/>
            <p:cNvSpPr>
              <a:spLocks noChangeArrowheads="1"/>
            </p:cNvSpPr>
            <p:nvPr/>
          </p:nvSpPr>
          <p:spPr bwMode="auto">
            <a:xfrm>
              <a:off x="3081" y="7485"/>
              <a:ext cx="842" cy="258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2671"/>
            <p:cNvSpPr>
              <a:spLocks noChangeArrowheads="1"/>
            </p:cNvSpPr>
            <p:nvPr/>
          </p:nvSpPr>
          <p:spPr bwMode="auto">
            <a:xfrm>
              <a:off x="5702" y="6820"/>
              <a:ext cx="842" cy="923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2672"/>
            <p:cNvSpPr>
              <a:spLocks noChangeArrowheads="1"/>
            </p:cNvSpPr>
            <p:nvPr/>
          </p:nvSpPr>
          <p:spPr bwMode="auto">
            <a:xfrm>
              <a:off x="4616" y="7186"/>
              <a:ext cx="842" cy="557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673"/>
            <p:cNvSpPr>
              <a:spLocks noChangeArrowheads="1"/>
            </p:cNvSpPr>
            <p:nvPr/>
          </p:nvSpPr>
          <p:spPr bwMode="auto">
            <a:xfrm>
              <a:off x="1971" y="6168"/>
              <a:ext cx="842" cy="1317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674"/>
            <p:cNvSpPr>
              <a:spLocks noChangeArrowheads="1"/>
            </p:cNvSpPr>
            <p:nvPr/>
          </p:nvSpPr>
          <p:spPr bwMode="auto">
            <a:xfrm>
              <a:off x="1971" y="5814"/>
              <a:ext cx="842" cy="354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Text Box 2675"/>
            <p:cNvSpPr txBox="1">
              <a:spLocks noChangeArrowheads="1"/>
            </p:cNvSpPr>
            <p:nvPr/>
          </p:nvSpPr>
          <p:spPr bwMode="auto">
            <a:xfrm>
              <a:off x="1971" y="5017"/>
              <a:ext cx="2214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RS" altLang="en-US" sz="21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Putnički automobil</a:t>
              </a:r>
              <a:endParaRPr lang="sr-Latn-RS" altLang="en-US" sz="4800" dirty="0" smtClean="0">
                <a:latin typeface="Arial" panose="020B0604020202020204" pitchFamily="34" charset="0"/>
              </a:endParaRPr>
            </a:p>
          </p:txBody>
        </p:sp>
        <p:sp>
          <p:nvSpPr>
            <p:cNvPr id="25" name="Text Box 2676"/>
            <p:cNvSpPr txBox="1">
              <a:spLocks noChangeArrowheads="1"/>
            </p:cNvSpPr>
            <p:nvPr/>
          </p:nvSpPr>
          <p:spPr bwMode="auto">
            <a:xfrm>
              <a:off x="4330" y="5017"/>
              <a:ext cx="2214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RS" altLang="en-US" sz="21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JMTP</a:t>
              </a:r>
              <a:endParaRPr lang="sr-Latn-RS" altLang="en-US" sz="4800" dirty="0" smtClean="0">
                <a:latin typeface="Arial" panose="020B0604020202020204" pitchFamily="34" charset="0"/>
              </a:endParaRPr>
            </a:p>
          </p:txBody>
        </p:sp>
        <p:sp>
          <p:nvSpPr>
            <p:cNvPr id="26" name="Text Box 2677"/>
            <p:cNvSpPr txBox="1">
              <a:spLocks noChangeArrowheads="1"/>
            </p:cNvSpPr>
            <p:nvPr/>
          </p:nvSpPr>
          <p:spPr bwMode="auto">
            <a:xfrm>
              <a:off x="5458" y="6429"/>
              <a:ext cx="1363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RS" altLang="en-US" sz="19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Voz</a:t>
              </a:r>
              <a:endParaRPr lang="sr-Latn-RS" altLang="en-US" sz="4800" dirty="0" smtClean="0">
                <a:latin typeface="Arial" panose="020B0604020202020204" pitchFamily="34" charset="0"/>
              </a:endParaRPr>
            </a:p>
          </p:txBody>
        </p:sp>
        <p:sp>
          <p:nvSpPr>
            <p:cNvPr id="27" name="Text Box 2678"/>
            <p:cNvSpPr txBox="1">
              <a:spLocks noChangeArrowheads="1"/>
            </p:cNvSpPr>
            <p:nvPr/>
          </p:nvSpPr>
          <p:spPr bwMode="auto">
            <a:xfrm>
              <a:off x="6421" y="5140"/>
              <a:ext cx="1363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RS" altLang="en-US" sz="19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Legenda:</a:t>
              </a:r>
              <a:endParaRPr lang="sr-Latn-RS" altLang="en-US" sz="4800" dirty="0" smtClean="0">
                <a:latin typeface="Arial" panose="020B0604020202020204" pitchFamily="34" charset="0"/>
              </a:endParaRPr>
            </a:p>
          </p:txBody>
        </p:sp>
        <p:sp>
          <p:nvSpPr>
            <p:cNvPr id="28" name="Rectangle 2679"/>
            <p:cNvSpPr>
              <a:spLocks noChangeArrowheads="1"/>
            </p:cNvSpPr>
            <p:nvPr/>
          </p:nvSpPr>
          <p:spPr bwMode="auto">
            <a:xfrm>
              <a:off x="6583" y="5622"/>
              <a:ext cx="435" cy="176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2680"/>
            <p:cNvSpPr>
              <a:spLocks noChangeArrowheads="1"/>
            </p:cNvSpPr>
            <p:nvPr/>
          </p:nvSpPr>
          <p:spPr bwMode="auto">
            <a:xfrm>
              <a:off x="6583" y="5862"/>
              <a:ext cx="435" cy="176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2681"/>
            <p:cNvSpPr>
              <a:spLocks noChangeArrowheads="1"/>
            </p:cNvSpPr>
            <p:nvPr/>
          </p:nvSpPr>
          <p:spPr bwMode="auto">
            <a:xfrm>
              <a:off x="6583" y="6102"/>
              <a:ext cx="435" cy="176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2682"/>
            <p:cNvSpPr>
              <a:spLocks noChangeArrowheads="1"/>
            </p:cNvSpPr>
            <p:nvPr/>
          </p:nvSpPr>
          <p:spPr bwMode="auto">
            <a:xfrm>
              <a:off x="6583" y="6342"/>
              <a:ext cx="435" cy="176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Text Box 2683"/>
            <p:cNvSpPr txBox="1">
              <a:spLocks noChangeArrowheads="1"/>
            </p:cNvSpPr>
            <p:nvPr/>
          </p:nvSpPr>
          <p:spPr bwMode="auto">
            <a:xfrm>
              <a:off x="7066" y="5531"/>
              <a:ext cx="1436" cy="1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ts val="267"/>
                </a:spcBef>
                <a:spcAft>
                  <a:spcPct val="0"/>
                </a:spcAft>
              </a:pPr>
              <a:r>
                <a:rPr lang="sr-Latn-RS" altLang="en-US" sz="19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Gorivo</a:t>
              </a:r>
              <a:endParaRPr lang="sr-Latn-RS" altLang="en-US" sz="1400" dirty="0" smtClean="0">
                <a:latin typeface="Arial" panose="020B0604020202020204" pitchFamily="34" charset="0"/>
              </a:endParaRPr>
            </a:p>
            <a:p>
              <a:pPr defTabSz="1219170" eaLnBrk="0" fontAlgn="base" hangingPunct="0">
                <a:spcBef>
                  <a:spcPts val="267"/>
                </a:spcBef>
                <a:spcAft>
                  <a:spcPct val="0"/>
                </a:spcAft>
              </a:pPr>
              <a:r>
                <a:rPr lang="sr-Latn-RS" altLang="en-US" sz="19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Parkiranje</a:t>
              </a:r>
              <a:endParaRPr lang="sr-Latn-RS" altLang="en-US" sz="1400" dirty="0" smtClean="0">
                <a:latin typeface="Arial" panose="020B0604020202020204" pitchFamily="34" charset="0"/>
              </a:endParaRPr>
            </a:p>
            <a:p>
              <a:pPr defTabSz="1219170" eaLnBrk="0" fontAlgn="base" hangingPunct="0">
                <a:spcBef>
                  <a:spcPts val="267"/>
                </a:spcBef>
                <a:spcAft>
                  <a:spcPct val="0"/>
                </a:spcAft>
              </a:pPr>
              <a:r>
                <a:rPr lang="sr-Latn-RS" altLang="en-US" sz="19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Putarina</a:t>
              </a:r>
              <a:endParaRPr lang="sr-Latn-RS" altLang="en-US" sz="1400" dirty="0" smtClean="0">
                <a:latin typeface="Arial" panose="020B0604020202020204" pitchFamily="34" charset="0"/>
              </a:endParaRPr>
            </a:p>
            <a:p>
              <a:pPr defTabSz="1219170" eaLnBrk="0" fontAlgn="base" hangingPunct="0">
                <a:spcBef>
                  <a:spcPts val="267"/>
                </a:spcBef>
                <a:spcAft>
                  <a:spcPct val="0"/>
                </a:spcAft>
              </a:pPr>
              <a:r>
                <a:rPr lang="sr-Latn-RS" altLang="en-US" sz="19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Karta za vožnju</a:t>
              </a:r>
              <a:endParaRPr lang="sr-Latn-RS" altLang="en-US" sz="4800" dirty="0" smtClean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5714998" y="6000766"/>
            <a:ext cx="5547579" cy="657150"/>
            <a:chOff x="6746240" y="4274987"/>
            <a:chExt cx="4160684" cy="492863"/>
          </a:xfrm>
        </p:grpSpPr>
        <p:sp>
          <p:nvSpPr>
            <p:cNvPr id="34" name="TextBox 33"/>
            <p:cNvSpPr txBox="1"/>
            <p:nvPr/>
          </p:nvSpPr>
          <p:spPr>
            <a:xfrm>
              <a:off x="7170420" y="4532961"/>
              <a:ext cx="3736504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300" b="1" dirty="0" smtClean="0"/>
                <a:t>ZAŠTIĆENO AUTORSKIM PRAVOM</a:t>
              </a:r>
              <a:r>
                <a:rPr lang="sr-Cyrl-RS" sz="1300" b="1" dirty="0" smtClean="0"/>
                <a:t>. </a:t>
              </a:r>
              <a:r>
                <a:rPr lang="sr-Latn-RS" sz="1300" b="1" dirty="0" smtClean="0"/>
                <a:t>SVA PRAVA ZADRŽANA</a:t>
              </a:r>
              <a:r>
                <a:rPr lang="sr-Cyrl-RS" sz="1300" b="1" dirty="0" smtClean="0"/>
                <a:t>.</a:t>
              </a:r>
              <a:endParaRPr lang="en-US" sz="1300" b="1" dirty="0"/>
            </a:p>
          </p:txBody>
        </p:sp>
        <p:grpSp>
          <p:nvGrpSpPr>
            <p:cNvPr id="4" name="Group 9"/>
            <p:cNvGrpSpPr/>
            <p:nvPr/>
          </p:nvGrpSpPr>
          <p:grpSpPr>
            <a:xfrm>
              <a:off x="6746240" y="4274987"/>
              <a:ext cx="464820" cy="492863"/>
              <a:chOff x="6096000" y="4051657"/>
              <a:chExt cx="464820" cy="492863"/>
            </a:xfrm>
          </p:grpSpPr>
          <p:sp>
            <p:nvSpPr>
              <p:cNvPr id="36" name="Isosceles Triangle 35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187445" y="4105939"/>
                <a:ext cx="240692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3200" b="1" dirty="0" smtClean="0"/>
                  <a:t>!</a:t>
                </a:r>
                <a:endParaRPr lang="en-US" sz="3200" b="1" dirty="0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>
            <a:spLocks noGrp="1"/>
          </p:cNvSpPr>
          <p:nvPr>
            <p:ph type="title"/>
          </p:nvPr>
        </p:nvSpPr>
        <p:spPr>
          <a:xfrm>
            <a:off x="666712" y="380979"/>
            <a:ext cx="9144064" cy="57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r-Latn-RS" dirty="0" smtClean="0"/>
              <a:t>Poboljšanje bezbednosti saobraćaja</a:t>
            </a:r>
            <a:endParaRPr dirty="0"/>
          </a:p>
        </p:txBody>
      </p:sp>
      <p:sp>
        <p:nvSpPr>
          <p:cNvPr id="253" name="Google Shape;253;p30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12</a:t>
            </a:fld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190459" y="1142984"/>
            <a:ext cx="9620317" cy="5715016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sr-Latn-CS" dirty="0" smtClean="0"/>
              <a:t>Sa aspekta parkiranja, poboljšanju bezbednosti se može doprineti preko otklanjanja izvora nebezbednih situacija koje su posledica nedovoljno dobrog regulisanja parkiranja.</a:t>
            </a:r>
          </a:p>
          <a:p>
            <a:pPr algn="just">
              <a:spcAft>
                <a:spcPts val="600"/>
              </a:spcAft>
            </a:pPr>
            <a:r>
              <a:rPr lang="sr-Latn-CS" dirty="0" smtClean="0"/>
              <a:t>Veza između zaustavljenih i parkiranih automobila i nastajanje kolizione situacije, može da bude u tri slučaja:</a:t>
            </a:r>
            <a:endParaRPr lang="en-US" dirty="0" smtClean="0"/>
          </a:p>
          <a:p>
            <a:pPr algn="just">
              <a:spcAft>
                <a:spcPts val="600"/>
              </a:spcAft>
            </a:pPr>
            <a:r>
              <a:rPr lang="sr-Latn-CS" dirty="0" smtClean="0"/>
              <a:t>1. Automobil može da bude </a:t>
            </a:r>
            <a:r>
              <a:rPr lang="sr-Latn-CS" b="1" dirty="0" smtClean="0"/>
              <a:t>fizička prepreka</a:t>
            </a:r>
            <a:r>
              <a:rPr lang="sr-Latn-CS" dirty="0" smtClean="0"/>
              <a:t> i da tako izazove saobraćajnu nezgodu.</a:t>
            </a:r>
            <a:endParaRPr lang="en-US" dirty="0" smtClean="0"/>
          </a:p>
          <a:p>
            <a:pPr algn="just">
              <a:spcAft>
                <a:spcPts val="600"/>
              </a:spcAft>
            </a:pPr>
            <a:r>
              <a:rPr lang="sr-Latn-CS" dirty="0" smtClean="0"/>
              <a:t>2. Parkirani ili zaustavljeni automobil može da bude </a:t>
            </a:r>
            <a:r>
              <a:rPr lang="sr-Latn-CS" b="1" dirty="0" smtClean="0"/>
              <a:t>vizuelna prepreka</a:t>
            </a:r>
            <a:r>
              <a:rPr lang="sr-Latn-CS" dirty="0" smtClean="0"/>
              <a:t>.</a:t>
            </a:r>
            <a:endParaRPr lang="en-US" dirty="0" smtClean="0"/>
          </a:p>
          <a:p>
            <a:pPr algn="just">
              <a:spcAft>
                <a:spcPts val="600"/>
              </a:spcAft>
            </a:pPr>
            <a:r>
              <a:rPr lang="sr-Latn-CS" dirty="0" smtClean="0"/>
              <a:t>3. Parkirani automobili na nenamenskim prostorima mogu za korisnike pešačkih staza i zelenih površina da budu iznenađenje, i da na taj način izazivaju </a:t>
            </a:r>
            <a:r>
              <a:rPr lang="sr-Latn-CS" b="1" dirty="0" smtClean="0"/>
              <a:t>stresne situacije</a:t>
            </a:r>
            <a:r>
              <a:rPr lang="sr-Latn-CS" dirty="0" smtClean="0"/>
              <a:t> kod pešaka.</a:t>
            </a:r>
            <a:endParaRPr lang="en-US" dirty="0" smtClean="0"/>
          </a:p>
          <a:p>
            <a:pPr algn="just">
              <a:spcAft>
                <a:spcPts val="600"/>
              </a:spcAft>
            </a:pPr>
            <a:r>
              <a:rPr lang="sr-Latn-CS" dirty="0" smtClean="0"/>
              <a:t>Uz navedeno, saobraćajnu nezgodu mogu izazvati vozila u procesu manevra ulaska i izlaska sa parking mesta i pri otvaranju vrata radi ulaska i izlaska vozača i putnika.</a:t>
            </a:r>
            <a:endParaRPr lang="en-US" dirty="0" smtClean="0"/>
          </a:p>
          <a:p>
            <a:pPr algn="just">
              <a:buNone/>
            </a:pPr>
            <a:endParaRPr lang="sr-Latn-CS" dirty="0"/>
          </a:p>
        </p:txBody>
      </p:sp>
      <p:pic>
        <p:nvPicPr>
          <p:cNvPr id="16" name="Picture 15" descr="26.jpe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10776" y="0"/>
            <a:ext cx="2381224" cy="29527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6"/>
          <p:cNvGrpSpPr/>
          <p:nvPr/>
        </p:nvGrpSpPr>
        <p:grpSpPr>
          <a:xfrm>
            <a:off x="5333995" y="6170069"/>
            <a:ext cx="5547579" cy="657150"/>
            <a:chOff x="6746240" y="4274987"/>
            <a:chExt cx="4160684" cy="492863"/>
          </a:xfrm>
        </p:grpSpPr>
        <p:sp>
          <p:nvSpPr>
            <p:cNvPr id="18" name="TextBox 17"/>
            <p:cNvSpPr txBox="1"/>
            <p:nvPr/>
          </p:nvSpPr>
          <p:spPr>
            <a:xfrm>
              <a:off x="7170420" y="4532961"/>
              <a:ext cx="3736504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300" b="1" dirty="0" smtClean="0"/>
                <a:t>ZAŠTIĆENO AUTORSKIM PRAVOM</a:t>
              </a:r>
              <a:r>
                <a:rPr lang="sr-Cyrl-RS" sz="1300" b="1" dirty="0" smtClean="0"/>
                <a:t>. </a:t>
              </a:r>
              <a:r>
                <a:rPr lang="sr-Latn-RS" sz="1300" b="1" dirty="0" smtClean="0"/>
                <a:t>SVA PRAVA ZADRŽANA</a:t>
              </a:r>
              <a:r>
                <a:rPr lang="sr-Cyrl-RS" sz="1300" b="1" dirty="0" smtClean="0"/>
                <a:t>.</a:t>
              </a:r>
              <a:endParaRPr lang="en-US" sz="1300" b="1" dirty="0"/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6746240" y="4274987"/>
              <a:ext cx="464820" cy="492863"/>
              <a:chOff x="6096000" y="4051657"/>
              <a:chExt cx="464820" cy="492863"/>
            </a:xfrm>
          </p:grpSpPr>
          <p:sp>
            <p:nvSpPr>
              <p:cNvPr id="20" name="Isosceles Triangle 1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87445" y="4105939"/>
                <a:ext cx="240692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3200" b="1" dirty="0" smtClean="0"/>
                  <a:t>!</a:t>
                </a:r>
                <a:endParaRPr lang="en-US" sz="3200" b="1" dirty="0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13</a:t>
            </a:fld>
            <a:endParaRPr dirty="0"/>
          </a:p>
        </p:txBody>
      </p:sp>
      <p:sp>
        <p:nvSpPr>
          <p:cNvPr id="23" name="Google Shape;249;p30"/>
          <p:cNvSpPr txBox="1">
            <a:spLocks/>
          </p:cNvSpPr>
          <p:nvPr/>
        </p:nvSpPr>
        <p:spPr>
          <a:xfrm>
            <a:off x="666712" y="380979"/>
            <a:ext cx="9144064" cy="57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lang="sr-Latn-CS" sz="43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9;p30"/>
          <p:cNvSpPr txBox="1">
            <a:spLocks/>
          </p:cNvSpPr>
          <p:nvPr/>
        </p:nvSpPr>
        <p:spPr>
          <a:xfrm>
            <a:off x="869912" y="584179"/>
            <a:ext cx="10369624" cy="57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sr-Latn-RS" sz="4300" kern="0" dirty="0" smtClean="0">
                <a:solidFill>
                  <a:srgbClr val="000000"/>
                </a:solidFill>
                <a:latin typeface="Zilla Slab SemiBold" charset="0"/>
                <a:ea typeface="Zilla Slab SemiBold" charset="0"/>
                <a:sym typeface="Arial"/>
              </a:rPr>
              <a:t>Finansijski podsticaji za dnevne migrante</a:t>
            </a:r>
            <a:endParaRPr lang="sr-Latn-CS" sz="4300" kern="0" dirty="0">
              <a:solidFill>
                <a:srgbClr val="000000"/>
              </a:solidFill>
              <a:latin typeface="Zilla Slab SemiBold" charset="0"/>
              <a:ea typeface="Zilla Slab SemiBold" charset="0"/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962" y="1523987"/>
            <a:ext cx="10382323" cy="301620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spcAft>
                <a:spcPts val="800"/>
              </a:spcAft>
            </a:pPr>
            <a:r>
              <a:rPr lang="sr-Latn-RS" sz="2400" dirty="0" smtClean="0">
                <a:latin typeface="Oxygen Light" charset="0"/>
              </a:rPr>
              <a:t>Nagrada zaposlenima za korišćenje alternativnih vidova prevoza:</a:t>
            </a:r>
          </a:p>
          <a:p>
            <a:pPr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2400" b="1" dirty="0" smtClean="0">
                <a:latin typeface="Oxygen Light" charset="0"/>
              </a:rPr>
              <a:t>Parking </a:t>
            </a:r>
            <a:r>
              <a:rPr lang="sr-Latn-RS" sz="2400" b="1" i="1" dirty="0" smtClean="0">
                <a:latin typeface="Oxygen Light" charset="0"/>
              </a:rPr>
              <a:t>Cash-out: </a:t>
            </a:r>
            <a:r>
              <a:rPr lang="sr-Latn-RS" sz="2400" dirty="0" smtClean="0">
                <a:latin typeface="Oxygen Light" charset="0"/>
              </a:rPr>
              <a:t>izbor besplatni parking, besplatna karta za JMTP ili novac</a:t>
            </a:r>
            <a:endParaRPr lang="sr-Latn-RS" sz="2400" i="1" dirty="0" smtClean="0">
              <a:latin typeface="Oxygen Light" charset="0"/>
            </a:endParaRPr>
          </a:p>
          <a:p>
            <a:pPr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2400" b="1" dirty="0" smtClean="0">
                <a:latin typeface="Oxygen Light" charset="0"/>
              </a:rPr>
              <a:t>Koristi za JMTP: </a:t>
            </a:r>
            <a:r>
              <a:rPr lang="sr-Latn-RS" sz="2400" dirty="0" smtClean="0">
                <a:latin typeface="Oxygen Light" charset="0"/>
              </a:rPr>
              <a:t>besplatne ili snižene karte za JMTP koje obezbeđuje poslodavac </a:t>
            </a:r>
          </a:p>
          <a:p>
            <a:pPr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2400" b="1" dirty="0" smtClean="0">
                <a:latin typeface="Oxygen Light" charset="0"/>
              </a:rPr>
              <a:t>Smanjene subvencije za parkiranje: </a:t>
            </a:r>
            <a:r>
              <a:rPr lang="sr-Latn-RS" sz="2400" dirty="0" smtClean="0">
                <a:latin typeface="Oxygen Light" charset="0"/>
              </a:rPr>
              <a:t>zaposleni koji dolaze PA na posao moraju da snose deo ili ukupne troškove parkiranja</a:t>
            </a:r>
            <a:endParaRPr lang="en-GB" sz="2400" dirty="0">
              <a:latin typeface="Oxygen Light" charset="0"/>
            </a:endParaRPr>
          </a:p>
        </p:txBody>
      </p:sp>
      <p:pic>
        <p:nvPicPr>
          <p:cNvPr id="26" name="Picture 25" descr="28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8270" y="4762509"/>
            <a:ext cx="2616757" cy="2095491"/>
          </a:xfrm>
          <a:prstGeom prst="rect">
            <a:avLst/>
          </a:prstGeom>
        </p:spPr>
      </p:pic>
      <p:grpSp>
        <p:nvGrpSpPr>
          <p:cNvPr id="2" name="Group 26"/>
          <p:cNvGrpSpPr/>
          <p:nvPr/>
        </p:nvGrpSpPr>
        <p:grpSpPr>
          <a:xfrm>
            <a:off x="380961" y="5524513"/>
            <a:ext cx="5547579" cy="657150"/>
            <a:chOff x="6746240" y="4274987"/>
            <a:chExt cx="4160684" cy="492863"/>
          </a:xfrm>
        </p:grpSpPr>
        <p:sp>
          <p:nvSpPr>
            <p:cNvPr id="28" name="TextBox 27"/>
            <p:cNvSpPr txBox="1"/>
            <p:nvPr/>
          </p:nvSpPr>
          <p:spPr>
            <a:xfrm>
              <a:off x="7170420" y="4532961"/>
              <a:ext cx="3736504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300" b="1" dirty="0" smtClean="0"/>
                <a:t>ZAŠTIĆENO AUTORSKIM PRAVOM</a:t>
              </a:r>
              <a:r>
                <a:rPr lang="sr-Cyrl-RS" sz="1300" b="1" dirty="0" smtClean="0"/>
                <a:t>. </a:t>
              </a:r>
              <a:r>
                <a:rPr lang="sr-Latn-RS" sz="1300" b="1" dirty="0" smtClean="0"/>
                <a:t>SVA PRAVA ZADRŽANA</a:t>
              </a:r>
              <a:r>
                <a:rPr lang="sr-Cyrl-RS" sz="1300" b="1" dirty="0" smtClean="0"/>
                <a:t>.</a:t>
              </a:r>
              <a:endParaRPr lang="en-US" sz="1300" b="1" dirty="0"/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6746240" y="4274987"/>
              <a:ext cx="464820" cy="492863"/>
              <a:chOff x="6096000" y="4051657"/>
              <a:chExt cx="464820" cy="492863"/>
            </a:xfrm>
          </p:grpSpPr>
          <p:sp>
            <p:nvSpPr>
              <p:cNvPr id="30" name="Isosceles Triangle 2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187445" y="4105939"/>
                <a:ext cx="240692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3200" b="1" dirty="0" smtClean="0"/>
                  <a:t>!</a:t>
                </a:r>
                <a:endParaRPr lang="en-US" sz="3200" b="1" dirty="0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>
            <a:spLocks noGrp="1"/>
          </p:cNvSpPr>
          <p:nvPr>
            <p:ph type="body" idx="4294967295"/>
          </p:nvPr>
        </p:nvSpPr>
        <p:spPr>
          <a:xfrm>
            <a:off x="1047715" y="285729"/>
            <a:ext cx="10480139" cy="11430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Latn-RS" sz="4300" dirty="0" smtClean="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Pripitomljavanje ulica</a:t>
            </a:r>
            <a:endParaRPr sz="4300" dirty="0">
              <a:solidFill>
                <a:schemeClr val="accen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86" name="Google Shape;286;p32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14</a:t>
            </a:fld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218364" y="1412776"/>
            <a:ext cx="11734287" cy="50577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spcAft>
                <a:spcPts val="800"/>
              </a:spcAft>
              <a:buFont typeface="Wingdings" pitchFamily="2" charset="2"/>
              <a:buChar char="q"/>
            </a:pPr>
            <a:r>
              <a:rPr lang="sr-Latn-RS" sz="2300" dirty="0" smtClean="0">
                <a:latin typeface="Oxygen Light" charset="0"/>
              </a:rPr>
              <a:t>Povećanje socijalne, kulturne, rekreativne i ekonomske aktivnosti lokalnih ulica;</a:t>
            </a:r>
          </a:p>
          <a:p>
            <a:pPr>
              <a:spcAft>
                <a:spcPts val="800"/>
              </a:spcAft>
              <a:buFont typeface="Wingdings" pitchFamily="2" charset="2"/>
              <a:buChar char="q"/>
            </a:pPr>
            <a:r>
              <a:rPr lang="sr-Latn-RS" sz="2300" dirty="0" smtClean="0">
                <a:latin typeface="Oxygen Light" charset="0"/>
              </a:rPr>
              <a:t>Angažovanje stanovnika i promene u ponašanju.</a:t>
            </a:r>
          </a:p>
          <a:p>
            <a:pPr>
              <a:spcAft>
                <a:spcPts val="800"/>
              </a:spcAft>
            </a:pPr>
            <a:endParaRPr lang="sr-Latn-RS" sz="500" dirty="0" smtClean="0">
              <a:latin typeface="Oxygen Light" charset="0"/>
            </a:endParaRPr>
          </a:p>
          <a:p>
            <a:pPr>
              <a:spcAft>
                <a:spcPts val="1600"/>
              </a:spcAft>
            </a:pPr>
            <a:r>
              <a:rPr lang="sr-Latn-RS" sz="2300" dirty="0" smtClean="0">
                <a:latin typeface="Oxygen Light" charset="0"/>
              </a:rPr>
              <a:t>Primeri: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2300" dirty="0" smtClean="0">
                <a:latin typeface="Oxygen Light" charset="0"/>
              </a:rPr>
              <a:t>Fizičko pripitomljavanje (promena materijala, </a:t>
            </a:r>
            <a:br>
              <a:rPr lang="sr-Latn-RS" sz="2300" dirty="0" smtClean="0">
                <a:latin typeface="Oxygen Light" charset="0"/>
              </a:rPr>
            </a:br>
            <a:r>
              <a:rPr lang="sr-Latn-RS" sz="2300" dirty="0" smtClean="0">
                <a:latin typeface="Oxygen Light" charset="0"/>
              </a:rPr>
              <a:t>urbani mobilijar, sajmovi, smirivanje saobraćaja)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2300" dirty="0" smtClean="0">
                <a:latin typeface="Oxygen Light" charset="0"/>
              </a:rPr>
              <a:t>Psihološko pripitomljavanje (uključivanje </a:t>
            </a:r>
            <a:br>
              <a:rPr lang="sr-Latn-RS" sz="2300" dirty="0" smtClean="0">
                <a:latin typeface="Oxygen Light" charset="0"/>
              </a:rPr>
            </a:br>
            <a:r>
              <a:rPr lang="sr-Latn-RS" sz="2300" dirty="0" smtClean="0">
                <a:latin typeface="Oxygen Light" charset="0"/>
              </a:rPr>
              <a:t>stanovnika i posetilaca: oslikavanje, postavljanje </a:t>
            </a:r>
            <a:br>
              <a:rPr lang="sr-Latn-RS" sz="2300" dirty="0" smtClean="0">
                <a:latin typeface="Oxygen Light" charset="0"/>
              </a:rPr>
            </a:br>
            <a:r>
              <a:rPr lang="sr-Latn-RS" sz="2300" dirty="0" smtClean="0">
                <a:latin typeface="Oxygen Light" charset="0"/>
              </a:rPr>
              <a:t>klupa…)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2300" dirty="0" smtClean="0">
                <a:latin typeface="Oxygen Light" charset="0"/>
              </a:rPr>
              <a:t>Stvaranje centara lokalne aktivnosti (prodavnice)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2300" dirty="0" smtClean="0">
                <a:latin typeface="Oxygen Light" charset="0"/>
              </a:rPr>
              <a:t>Obavezivanje stanovnika da smanje korišćenje </a:t>
            </a:r>
            <a:br>
              <a:rPr lang="sr-Latn-RS" sz="2300" dirty="0" smtClean="0">
                <a:latin typeface="Oxygen Light" charset="0"/>
              </a:rPr>
            </a:br>
            <a:r>
              <a:rPr lang="sr-Latn-RS" sz="2300" dirty="0" smtClean="0">
                <a:latin typeface="Oxygen Light" charset="0"/>
              </a:rPr>
              <a:t>PA i brzinu vožnje.</a:t>
            </a:r>
            <a:endParaRPr lang="en-GB" sz="2300" dirty="0">
              <a:latin typeface="Oxygen Light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6374562" y="6170069"/>
            <a:ext cx="5547579" cy="657150"/>
            <a:chOff x="6746240" y="4274987"/>
            <a:chExt cx="4160684" cy="492863"/>
          </a:xfrm>
        </p:grpSpPr>
        <p:sp>
          <p:nvSpPr>
            <p:cNvPr id="13" name="TextBox 12"/>
            <p:cNvSpPr txBox="1"/>
            <p:nvPr/>
          </p:nvSpPr>
          <p:spPr>
            <a:xfrm>
              <a:off x="7170420" y="4532961"/>
              <a:ext cx="3736504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300" b="1" dirty="0" smtClean="0"/>
                <a:t>ZAŠTIĆENO AUTORSKIM PRAVOM</a:t>
              </a:r>
              <a:r>
                <a:rPr lang="sr-Cyrl-RS" sz="1300" b="1" dirty="0" smtClean="0"/>
                <a:t>. </a:t>
              </a:r>
              <a:r>
                <a:rPr lang="sr-Latn-RS" sz="1300" b="1" dirty="0" smtClean="0"/>
                <a:t>SVA PRAVA ZADRŽANA</a:t>
              </a:r>
              <a:r>
                <a:rPr lang="sr-Cyrl-RS" sz="1300" b="1" dirty="0" smtClean="0"/>
                <a:t>.</a:t>
              </a:r>
              <a:endParaRPr lang="en-US" sz="1300" b="1" dirty="0"/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6746240" y="4274987"/>
              <a:ext cx="464820" cy="492863"/>
              <a:chOff x="6096000" y="4051657"/>
              <a:chExt cx="464820" cy="492863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187445" y="4105939"/>
                <a:ext cx="240692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3200" b="1" dirty="0" smtClean="0"/>
                  <a:t>!</a:t>
                </a:r>
                <a:endParaRPr lang="en-US" sz="3200" b="1" dirty="0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3609" y="2386724"/>
            <a:ext cx="45720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15</a:t>
            </a:fld>
            <a:endParaRPr dirty="0"/>
          </a:p>
        </p:txBody>
      </p:sp>
      <p:pic>
        <p:nvPicPr>
          <p:cNvPr id="11" name="Picture 10" descr="Ð ÐµÐ·ÑÐ»ÑÐ°Ñ ÑÐ»Ð¸ÐºÐ° Ð·Ð° street reclaiming before aft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309" y="139475"/>
            <a:ext cx="4368276" cy="3097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/>
          <p:nvPr/>
        </p:nvPicPr>
        <p:blipFill>
          <a:blip r:embed="rId4" cstate="print"/>
          <a:srcRect l="25384" t="16267" r="26368" b="19682"/>
          <a:stretch>
            <a:fillRect/>
          </a:stretch>
        </p:blipFill>
        <p:spPr bwMode="auto">
          <a:xfrm>
            <a:off x="931445" y="3469189"/>
            <a:ext cx="4363947" cy="325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/>
          <p:nvPr/>
        </p:nvPicPr>
        <p:blipFill>
          <a:blip r:embed="rId5" cstate="print"/>
          <a:srcRect l="24932" t="16057" r="26271" b="32520"/>
          <a:stretch>
            <a:fillRect/>
          </a:stretch>
        </p:blipFill>
        <p:spPr bwMode="auto">
          <a:xfrm>
            <a:off x="931445" y="115709"/>
            <a:ext cx="5452587" cy="3121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s://i.guim.co.uk/img/static/sys-images/Guardian/Pix/pictures/2014/11/24/1416805219617/57ead5ec-e019-406f-8608-d8b545d71120-2060x1236.jpeg?width=700&amp;quality=85&amp;auto=format&amp;fit=max&amp;s=a083bf647aed0d26a0074668f6ff09e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1957" y="3407253"/>
            <a:ext cx="5529627" cy="3317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16</a:t>
            </a:fld>
            <a:endParaRPr lang="e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5879" t="16870" r="27143" b="23749"/>
          <a:stretch>
            <a:fillRect/>
          </a:stretch>
        </p:blipFill>
        <p:spPr bwMode="auto">
          <a:xfrm>
            <a:off x="335360" y="356659"/>
            <a:ext cx="5540539" cy="3936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Ð ÐµÐ·ÑÐ»ÑÐ°Ñ ÑÐ»Ð¸ÐºÐ° Ð·Ð° street reclaimi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011" y="1952423"/>
            <a:ext cx="5760640" cy="3972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7"/>
          <p:cNvSpPr txBox="1">
            <a:spLocks noGrp="1"/>
          </p:cNvSpPr>
          <p:nvPr>
            <p:ph type="title"/>
          </p:nvPr>
        </p:nvSpPr>
        <p:spPr>
          <a:xfrm>
            <a:off x="380960" y="190477"/>
            <a:ext cx="9429816" cy="57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r-Latn-RS" dirty="0" smtClean="0"/>
              <a:t>Režimi dinamičkog saobraćaja i parkiranje</a:t>
            </a:r>
            <a:endParaRPr dirty="0"/>
          </a:p>
        </p:txBody>
      </p:sp>
      <p:sp>
        <p:nvSpPr>
          <p:cNvPr id="338" name="Google Shape;338;p37"/>
          <p:cNvSpPr txBox="1">
            <a:spLocks noGrp="1"/>
          </p:cNvSpPr>
          <p:nvPr>
            <p:ph type="body" idx="1"/>
          </p:nvPr>
        </p:nvSpPr>
        <p:spPr>
          <a:xfrm>
            <a:off x="380960" y="1428737"/>
            <a:ext cx="6953299" cy="45720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sr-Latn-CS" sz="2300" dirty="0" smtClean="0">
                <a:latin typeface="Oxygen Light" charset="-18"/>
              </a:rPr>
              <a:t>Između režima dinamičkog saobraćaja i kontrole i upravljanja parkiranjem postoji izražena funkcionalna veza.</a:t>
            </a:r>
          </a:p>
          <a:p>
            <a:pPr>
              <a:spcAft>
                <a:spcPts val="800"/>
              </a:spcAft>
            </a:pPr>
            <a:r>
              <a:rPr lang="sr-Latn-CS" sz="2300" b="1" dirty="0" smtClean="0">
                <a:latin typeface="Oxygen Light" charset="-18"/>
              </a:rPr>
              <a:t>Žute trake: </a:t>
            </a:r>
            <a:r>
              <a:rPr lang="sr-Latn-CS" sz="2300" dirty="0" smtClean="0">
                <a:latin typeface="Oxygen Light" charset="-18"/>
              </a:rPr>
              <a:t>doprinose korišćeju JMTP i smanjeju zahteva za parkiranje. Ulično parkiranje je nemoguće, a prilaz u parkirališta, koja bi bila uređena u proširenju regulacije, konfliktan je sa vozilima JMTP u žutoj traci.</a:t>
            </a:r>
          </a:p>
          <a:p>
            <a:pPr>
              <a:spcAft>
                <a:spcPts val="800"/>
              </a:spcAft>
            </a:pPr>
            <a:r>
              <a:rPr lang="sr-Latn-CS" sz="2300" b="1" dirty="0" smtClean="0">
                <a:latin typeface="Oxygen Light" charset="-18"/>
              </a:rPr>
              <a:t>Destimulativni režimi dinamičkog saobraćaja: </a:t>
            </a:r>
            <a:r>
              <a:rPr lang="sr-Latn-CS" sz="2300" dirty="0" smtClean="0">
                <a:latin typeface="Oxygen Light" charset="-18"/>
              </a:rPr>
              <a:t>otežava sa pristup korisnicima PA povećanjem vremena putovanja, i tako smanjuje zahtev za parkiranje.</a:t>
            </a:r>
            <a:endParaRPr lang="en-GB" sz="2300" dirty="0" smtClean="0">
              <a:latin typeface="Oxygen Light" charset="-18"/>
            </a:endParaRPr>
          </a:p>
          <a:p>
            <a:pPr marL="0" indent="0">
              <a:lnSpc>
                <a:spcPct val="115000"/>
              </a:lnSpc>
              <a:spcBef>
                <a:spcPts val="1067"/>
              </a:spcBef>
              <a:spcAft>
                <a:spcPts val="1067"/>
              </a:spcAft>
              <a:buNone/>
            </a:pPr>
            <a:endParaRPr sz="2300" dirty="0">
              <a:latin typeface="Oxygen Light" charset="-18"/>
            </a:endParaRPr>
          </a:p>
        </p:txBody>
      </p:sp>
      <p:sp>
        <p:nvSpPr>
          <p:cNvPr id="340" name="Google Shape;340;p37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17</a:t>
            </a:fld>
            <a:endParaRPr dirty="0"/>
          </a:p>
        </p:txBody>
      </p:sp>
      <p:pic>
        <p:nvPicPr>
          <p:cNvPr id="6" name="Picture 5" descr="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12" y="1714488"/>
            <a:ext cx="4191029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" name="Group 6"/>
          <p:cNvGrpSpPr/>
          <p:nvPr/>
        </p:nvGrpSpPr>
        <p:grpSpPr>
          <a:xfrm>
            <a:off x="5714998" y="6170069"/>
            <a:ext cx="5547579" cy="657150"/>
            <a:chOff x="6746240" y="4274987"/>
            <a:chExt cx="4160684" cy="492863"/>
          </a:xfrm>
        </p:grpSpPr>
        <p:sp>
          <p:nvSpPr>
            <p:cNvPr id="8" name="TextBox 7"/>
            <p:cNvSpPr txBox="1"/>
            <p:nvPr/>
          </p:nvSpPr>
          <p:spPr>
            <a:xfrm>
              <a:off x="7170420" y="4532961"/>
              <a:ext cx="3736504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300" b="1" dirty="0" smtClean="0"/>
                <a:t>ZAŠTIĆENO AUTORSKIM PRAVOM</a:t>
              </a:r>
              <a:r>
                <a:rPr lang="sr-Cyrl-RS" sz="1300" b="1" dirty="0" smtClean="0"/>
                <a:t>. </a:t>
              </a:r>
              <a:r>
                <a:rPr lang="sr-Latn-RS" sz="1300" b="1" dirty="0" smtClean="0"/>
                <a:t>SVA PRAVA ZADRŽANA</a:t>
              </a:r>
              <a:r>
                <a:rPr lang="sr-Cyrl-RS" sz="1300" b="1" dirty="0" smtClean="0"/>
                <a:t>.</a:t>
              </a:r>
              <a:endParaRPr lang="en-US" sz="1300" b="1" dirty="0"/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6746240" y="4274987"/>
              <a:ext cx="464820" cy="492863"/>
              <a:chOff x="6096000" y="4051657"/>
              <a:chExt cx="464820" cy="492863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7445" y="4105939"/>
                <a:ext cx="240692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3200" b="1" dirty="0" smtClean="0"/>
                  <a:t>!</a:t>
                </a:r>
                <a:endParaRPr lang="en-US" sz="3200" b="1" dirty="0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>
            <a:spLocks noGrp="1"/>
          </p:cNvSpPr>
          <p:nvPr>
            <p:ph type="ctrTitle" idx="4294967295"/>
          </p:nvPr>
        </p:nvSpPr>
        <p:spPr>
          <a:xfrm>
            <a:off x="1142966" y="476229"/>
            <a:ext cx="6574861" cy="106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r-Latn-RS" sz="5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Marketinški programi</a:t>
            </a:r>
            <a:endParaRPr sz="5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2" name="Google Shape;322;p35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18</a:t>
            </a:fld>
            <a:endParaRPr dirty="0"/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4294967295"/>
          </p:nvPr>
        </p:nvSpPr>
        <p:spPr>
          <a:xfrm>
            <a:off x="1140400" y="2190742"/>
            <a:ext cx="5622355" cy="3094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sr-Latn-RS" dirty="0" smtClean="0"/>
              <a:t> </a:t>
            </a:r>
            <a:r>
              <a:rPr lang="sr-Latn-RS" dirty="0" smtClean="0">
                <a:solidFill>
                  <a:schemeClr val="tx1"/>
                </a:solidFill>
              </a:rPr>
              <a:t>Znanje i stavovi korisnika imaju veliki uticaj na ponašanje u putovanju, pa je marketing važna komponenta realizacije upravljanja mobilnošću.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324" name="Google Shape;324;p35"/>
          <p:cNvSpPr/>
          <p:nvPr/>
        </p:nvSpPr>
        <p:spPr>
          <a:xfrm>
            <a:off x="6925600" y="530200"/>
            <a:ext cx="5266400" cy="5797600"/>
          </a:xfrm>
          <a:prstGeom prst="leftArrow">
            <a:avLst>
              <a:gd name="adj1" fmla="val 64591"/>
              <a:gd name="adj2" fmla="val 55752"/>
            </a:avLst>
          </a:prstGeom>
          <a:solidFill>
            <a:schemeClr val="lt1"/>
          </a:solidFill>
          <a:ln>
            <a:noFill/>
          </a:ln>
          <a:effectLst>
            <a:outerShdw blurRad="57150" dist="9525" dir="10800000" algn="bl" rotWithShape="0">
              <a:schemeClr val="dk1">
                <a:alpha val="23000"/>
              </a:scheme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dirty="0"/>
          </a:p>
        </p:txBody>
      </p:sp>
      <p:pic>
        <p:nvPicPr>
          <p:cNvPr id="8" name="Picture 7" descr="111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2899" y="2381243"/>
            <a:ext cx="4229101" cy="2114551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380961" y="5905515"/>
            <a:ext cx="5547579" cy="657150"/>
            <a:chOff x="6746240" y="4274987"/>
            <a:chExt cx="4160684" cy="492863"/>
          </a:xfrm>
        </p:grpSpPr>
        <p:sp>
          <p:nvSpPr>
            <p:cNvPr id="10" name="TextBox 9"/>
            <p:cNvSpPr txBox="1"/>
            <p:nvPr/>
          </p:nvSpPr>
          <p:spPr>
            <a:xfrm>
              <a:off x="7170420" y="4532961"/>
              <a:ext cx="3736504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300" b="1" dirty="0" smtClean="0"/>
                <a:t>ZAŠTIĆENO AUTORSKIM PRAVOM</a:t>
              </a:r>
              <a:r>
                <a:rPr lang="sr-Cyrl-RS" sz="1300" b="1" dirty="0" smtClean="0"/>
                <a:t>. </a:t>
              </a:r>
              <a:r>
                <a:rPr lang="sr-Latn-RS" sz="1300" b="1" dirty="0" smtClean="0"/>
                <a:t>SVA PRAVA ZADRŽANA</a:t>
              </a:r>
              <a:r>
                <a:rPr lang="sr-Cyrl-RS" sz="1300" b="1" dirty="0" smtClean="0"/>
                <a:t>.</a:t>
              </a:r>
              <a:endParaRPr lang="en-US" sz="1300" b="1" dirty="0"/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6746240" y="4274987"/>
              <a:ext cx="464820" cy="492863"/>
              <a:chOff x="6096000" y="4051657"/>
              <a:chExt cx="464820" cy="492863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87445" y="4105939"/>
                <a:ext cx="240692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3200" b="1" dirty="0" smtClean="0"/>
                  <a:t>!</a:t>
                </a:r>
                <a:endParaRPr lang="en-US" sz="3200" b="1" dirty="0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19</a:t>
            </a:fld>
            <a:endParaRPr dirty="0"/>
          </a:p>
        </p:txBody>
      </p:sp>
      <p:sp>
        <p:nvSpPr>
          <p:cNvPr id="324" name="Google Shape;324;p35"/>
          <p:cNvSpPr/>
          <p:nvPr/>
        </p:nvSpPr>
        <p:spPr>
          <a:xfrm>
            <a:off x="6925600" y="530200"/>
            <a:ext cx="5266400" cy="5797600"/>
          </a:xfrm>
          <a:prstGeom prst="leftArrow">
            <a:avLst>
              <a:gd name="adj1" fmla="val 64591"/>
              <a:gd name="adj2" fmla="val 55752"/>
            </a:avLst>
          </a:prstGeom>
          <a:solidFill>
            <a:schemeClr val="lt1"/>
          </a:solidFill>
          <a:ln>
            <a:noFill/>
          </a:ln>
          <a:effectLst>
            <a:outerShdw blurRad="57150" dist="9525" dir="10800000" algn="bl" rotWithShape="0">
              <a:schemeClr val="dk1">
                <a:alpha val="23000"/>
              </a:scheme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dirty="0"/>
          </a:p>
        </p:txBody>
      </p:sp>
      <p:grpSp>
        <p:nvGrpSpPr>
          <p:cNvPr id="2" name="Group 8"/>
          <p:cNvGrpSpPr/>
          <p:nvPr/>
        </p:nvGrpSpPr>
        <p:grpSpPr>
          <a:xfrm>
            <a:off x="380961" y="5905515"/>
            <a:ext cx="5547579" cy="657150"/>
            <a:chOff x="6746240" y="4274987"/>
            <a:chExt cx="4160684" cy="492863"/>
          </a:xfrm>
        </p:grpSpPr>
        <p:sp>
          <p:nvSpPr>
            <p:cNvPr id="10" name="TextBox 9"/>
            <p:cNvSpPr txBox="1"/>
            <p:nvPr/>
          </p:nvSpPr>
          <p:spPr>
            <a:xfrm>
              <a:off x="7170420" y="4532961"/>
              <a:ext cx="3736504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300" b="1" dirty="0" smtClean="0"/>
                <a:t>ZAŠTIĆENO AUTORSKIM PRAVOM</a:t>
              </a:r>
              <a:r>
                <a:rPr lang="sr-Cyrl-RS" sz="1300" b="1" dirty="0" smtClean="0"/>
                <a:t>. </a:t>
              </a:r>
              <a:r>
                <a:rPr lang="sr-Latn-RS" sz="1300" b="1" dirty="0" smtClean="0"/>
                <a:t>SVA PRAVA ZADRŽANA</a:t>
              </a:r>
              <a:r>
                <a:rPr lang="sr-Cyrl-RS" sz="1300" b="1" dirty="0" smtClean="0"/>
                <a:t>.</a:t>
              </a:r>
              <a:endParaRPr lang="en-US" sz="1300" b="1" dirty="0"/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6746240" y="4274987"/>
              <a:ext cx="464820" cy="492863"/>
              <a:chOff x="6096000" y="4051657"/>
              <a:chExt cx="464820" cy="492863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87445" y="4105939"/>
                <a:ext cx="240692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3200" b="1" dirty="0" smtClean="0"/>
                  <a:t>!</a:t>
                </a:r>
                <a:endParaRPr lang="en-US" sz="3200" b="1" dirty="0"/>
              </a:p>
            </p:txBody>
          </p:sp>
        </p:grpSp>
      </p:grpSp>
      <p:sp>
        <p:nvSpPr>
          <p:cNvPr id="14" name="Title 1"/>
          <p:cNvSpPr txBox="1">
            <a:spLocks/>
          </p:cNvSpPr>
          <p:nvPr/>
        </p:nvSpPr>
        <p:spPr>
          <a:xfrm>
            <a:off x="838200" y="486835"/>
            <a:ext cx="10515600" cy="1767417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>
              <a:buClr>
                <a:srgbClr val="000000"/>
              </a:buClr>
              <a:defRPr/>
            </a:pPr>
            <a:r>
              <a:rPr lang="sr-Latn-RS" sz="4300" kern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Zilla Slab SemiBold" charset="-18"/>
                <a:ea typeface="Zilla Slab SemiBold" charset="-18"/>
                <a:sym typeface="Arial"/>
              </a:rPr>
              <a:t>Zakonska regulativa u oblasti parkiranja</a:t>
            </a:r>
            <a:endParaRPr lang="en-GB" sz="4300" kern="0" dirty="0">
              <a:solidFill>
                <a:schemeClr val="accent4">
                  <a:lumMod val="40000"/>
                  <a:lumOff val="60000"/>
                </a:schemeClr>
              </a:solidFill>
              <a:latin typeface="Zilla Slab SemiBold" charset="-18"/>
              <a:ea typeface="Zilla Slab SemiBold" charset="-18"/>
              <a:sym typeface="Arial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1371632"/>
            <a:ext cx="10515600" cy="5801784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sr-Latn-RS" sz="24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Opšti propisi na nacionalnom nivou</a:t>
            </a:r>
          </a:p>
          <a:p>
            <a:pPr marL="474121" lvl="1" indent="-237061" defTabSz="1219170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sr-Latn-RS" sz="24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Zakon o osnovama bezbednosti saobraćaja na putevima (definiše parkiranje u sklopu saobraćaja kao pojave, posebno sa aspekta policijsko-kontrolne aktivnosti)</a:t>
            </a:r>
          </a:p>
          <a:p>
            <a:pPr marL="474121" lvl="1" indent="-237061" defTabSz="1219170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sr-Latn-RS" sz="24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Zakon o planiranju i izgradnji (definiše prostorni razmeštaj i uslove izgradnje)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sr-Latn-RS" sz="24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Lokalni propisi (donose lokalne vlasti na osnovu prethodno usvojene politike/mera)</a:t>
            </a:r>
          </a:p>
          <a:p>
            <a:pPr marL="474121" lvl="1" indent="-237061" defTabSz="1219170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sr-Latn-RS" sz="24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Odluka o javnim parkiralištima (način korišćenja pm, zabrane, nadzor, kaznene odredbe, kategorije korisnika)</a:t>
            </a:r>
          </a:p>
          <a:p>
            <a:pPr marL="474121" lvl="1" indent="-237061" defTabSz="1219170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sr-Latn-RS" sz="24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PGR (sadržani normativi za parkiranje). Detaljnija razrada razmeštaja planiranih mesta daje se u PDR.</a:t>
            </a:r>
            <a:endParaRPr lang="en-GB" sz="2400" kern="0" dirty="0">
              <a:solidFill>
                <a:srgbClr val="000000"/>
              </a:solidFill>
              <a:latin typeface="Zilla Slab SemiBold" charset="-18"/>
              <a:ea typeface="Zilla Slab SemiBold" charset="-18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616448" y="0"/>
            <a:ext cx="3397767" cy="6873411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70000"/>
                </a:schemeClr>
              </a:gs>
              <a:gs pos="33000">
                <a:schemeClr val="accent2">
                  <a:alpha val="40000"/>
                </a:schemeClr>
              </a:gs>
              <a:gs pos="0">
                <a:schemeClr val="accent1">
                  <a:alpha val="20000"/>
                </a:schemeClr>
              </a:gs>
              <a:gs pos="100000">
                <a:schemeClr val="accent5">
                  <a:lumMod val="100000"/>
                  <a:alpha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861014-ED0A-42A0-94D3-A740903D1AFD}"/>
              </a:ext>
            </a:extLst>
          </p:cNvPr>
          <p:cNvSpPr txBox="1"/>
          <p:nvPr/>
        </p:nvSpPr>
        <p:spPr>
          <a:xfrm>
            <a:off x="4199098" y="364242"/>
            <a:ext cx="75417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charset="0"/>
              </a:rPr>
              <a:t>© </a:t>
            </a:r>
            <a:r>
              <a:rPr lang="sr-Cyrl-CS" sz="1400" b="1" dirty="0">
                <a:latin typeface="Arial" charset="0"/>
              </a:rPr>
              <a:t>202</a:t>
            </a:r>
            <a:r>
              <a:rPr lang="sr-Latn-RS" sz="1400" b="1" dirty="0">
                <a:latin typeface="Arial" charset="0"/>
              </a:rPr>
              <a:t>1</a:t>
            </a:r>
            <a:r>
              <a:rPr lang="sr-Cyrl-CS" sz="1400" b="1" dirty="0">
                <a:latin typeface="Arial" charset="0"/>
              </a:rPr>
              <a:t> </a:t>
            </a:r>
            <a:r>
              <a:rPr lang="sr-Latn-RS" sz="1400" dirty="0"/>
              <a:t>Univerzitet u Beogradu</a:t>
            </a:r>
            <a:r>
              <a:rPr lang="sr-Cyrl-CS" sz="1400" dirty="0"/>
              <a:t>, </a:t>
            </a:r>
            <a:r>
              <a:rPr lang="sr-Latn-RS" sz="1400" dirty="0"/>
              <a:t>Saobraćajni fakultet</a:t>
            </a:r>
            <a:r>
              <a:rPr lang="sr-Cyrl-CS" sz="1400" dirty="0"/>
              <a:t>; </a:t>
            </a:r>
            <a:r>
              <a:rPr lang="sr-Latn-RS" sz="1400" dirty="0"/>
              <a:t>Autor</a:t>
            </a:r>
            <a:r>
              <a:rPr lang="sr-Cyrl-CS" sz="1400" dirty="0"/>
              <a:t>: </a:t>
            </a:r>
            <a:r>
              <a:rPr lang="sr-Latn-RS" sz="1400" dirty="0"/>
              <a:t>prof</a:t>
            </a:r>
            <a:r>
              <a:rPr lang="sr-Cyrl-CS" sz="1400" dirty="0"/>
              <a:t>. </a:t>
            </a:r>
            <a:r>
              <a:rPr lang="sr-Latn-RS" sz="1400" dirty="0"/>
              <a:t>dr</a:t>
            </a:r>
            <a:r>
              <a:rPr lang="sr-Cyrl-CS" sz="1400" dirty="0"/>
              <a:t> Ј</a:t>
            </a:r>
            <a:r>
              <a:rPr lang="sr-Latn-RS" sz="1400" dirty="0"/>
              <a:t>elena</a:t>
            </a:r>
            <a:r>
              <a:rPr lang="sr-Cyrl-CS" sz="1400" dirty="0"/>
              <a:t> </a:t>
            </a:r>
            <a:r>
              <a:rPr lang="sr-Latn-RS" sz="1400" dirty="0"/>
              <a:t>Simićević</a:t>
            </a:r>
            <a:endParaRPr lang="sr-Cyrl-CS" sz="1400" dirty="0"/>
          </a:p>
          <a:p>
            <a:endParaRPr lang="sr-Latn-RS" altLang="ko-KR" sz="20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0861014-ED0A-42A0-94D3-A740903D1AFD}"/>
              </a:ext>
            </a:extLst>
          </p:cNvPr>
          <p:cNvSpPr txBox="1"/>
          <p:nvPr/>
        </p:nvSpPr>
        <p:spPr>
          <a:xfrm>
            <a:off x="4199098" y="1851655"/>
            <a:ext cx="6986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KARAKTERISTIKE FUNKCIONISANJA SISTEMA “PARKIRAJ I VOZI SE” – PRIMER BEOGRADA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0861014-ED0A-42A0-94D3-A740903D1AFD}"/>
              </a:ext>
            </a:extLst>
          </p:cNvPr>
          <p:cNvSpPr txBox="1"/>
          <p:nvPr/>
        </p:nvSpPr>
        <p:spPr>
          <a:xfrm>
            <a:off x="4181038" y="4076056"/>
            <a:ext cx="7992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Jelena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Simi</a:t>
            </a:r>
            <a:r>
              <a:rPr lang="sr-Latn-R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ćević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sr-Latn-R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Univerzitet u Beogradu, Saobraćajni fakultet</a:t>
            </a:r>
          </a:p>
          <a:p>
            <a:r>
              <a:rPr lang="sr-Latn-R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Vladimir Molan</a:t>
            </a:r>
            <a:r>
              <a:rPr lang="sr-Latn-R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Univerzitet u Beogradu, Saobraćajni fakultet</a:t>
            </a:r>
          </a:p>
        </p:txBody>
      </p:sp>
      <p:pic>
        <p:nvPicPr>
          <p:cNvPr id="20" name="Picture 19" descr="Logo SF crni sa transparentnom pozadinom ff.gif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2470105" y="3236650"/>
            <a:ext cx="1035852" cy="970927"/>
          </a:xfrm>
          <a:prstGeom prst="rect">
            <a:avLst/>
          </a:prstGeom>
        </p:spPr>
      </p:pic>
      <p:grpSp>
        <p:nvGrpSpPr>
          <p:cNvPr id="17" name="Group 14"/>
          <p:cNvGrpSpPr/>
          <p:nvPr/>
        </p:nvGrpSpPr>
        <p:grpSpPr>
          <a:xfrm>
            <a:off x="6877298" y="5856072"/>
            <a:ext cx="459485" cy="456623"/>
            <a:chOff x="7797010" y="2267533"/>
            <a:chExt cx="459485" cy="456623"/>
          </a:xfrm>
        </p:grpSpPr>
        <p:sp>
          <p:nvSpPr>
            <p:cNvPr id="21" name="Flowchart: Extract 20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93996" y="2324046"/>
              <a:ext cx="26551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atin typeface="Bookman Old Style" pitchFamily="18" charset="0"/>
                </a:rPr>
                <a:t>!</a:t>
              </a:r>
              <a:endParaRPr lang="en-US" sz="2000" b="1" dirty="0">
                <a:latin typeface="Bookman Old Style" pitchFamily="18" charset="0"/>
              </a:endParaRPr>
            </a:p>
          </p:txBody>
        </p:sp>
      </p:grp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316199" y="6037474"/>
            <a:ext cx="4724400" cy="45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b="1" dirty="0" smtClean="0"/>
              <a:t>ZAŠTIĆENO AUTORSKIM PRAVOM</a:t>
            </a:r>
            <a:r>
              <a:rPr lang="sr-Latn-RS" sz="1100" b="1" baseline="0" dirty="0" smtClean="0"/>
              <a:t>. SVA</a:t>
            </a:r>
            <a:r>
              <a:rPr lang="sr-Latn-RS" sz="1100" b="1" dirty="0" smtClean="0"/>
              <a:t> PRAVA ZADRŽANA.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136736" y="6373108"/>
            <a:ext cx="8023556" cy="430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15000"/>
              </a:spcBef>
            </a:pPr>
            <a:r>
              <a:rPr lang="en-US" sz="1100" dirty="0" err="1" smtClean="0"/>
              <a:t>Prezentacija</a:t>
            </a:r>
            <a:r>
              <a:rPr lang="en-US" sz="1100" dirty="0" smtClean="0"/>
              <a:t> je </a:t>
            </a:r>
            <a:r>
              <a:rPr lang="en-US" sz="1100" dirty="0" err="1" smtClean="0"/>
              <a:t>zaštićena</a:t>
            </a:r>
            <a:r>
              <a:rPr lang="en-US" sz="1100" dirty="0" smtClean="0"/>
              <a:t> </a:t>
            </a:r>
            <a:r>
              <a:rPr lang="en-US" sz="1100" dirty="0" err="1" smtClean="0"/>
              <a:t>autorskim</a:t>
            </a:r>
            <a:r>
              <a:rPr lang="en-US" sz="1100" dirty="0" smtClean="0"/>
              <a:t> </a:t>
            </a:r>
            <a:r>
              <a:rPr lang="en-US" sz="1100" dirty="0" err="1" smtClean="0"/>
              <a:t>pravima</a:t>
            </a:r>
            <a:r>
              <a:rPr lang="en-US" sz="1100" dirty="0" smtClean="0"/>
              <a:t> </a:t>
            </a:r>
            <a:r>
              <a:rPr lang="en-US" sz="1100" dirty="0" err="1" smtClean="0"/>
              <a:t>i</a:t>
            </a:r>
            <a:r>
              <a:rPr lang="en-US" sz="1100" dirty="0" smtClean="0"/>
              <a:t> </a:t>
            </a:r>
            <a:r>
              <a:rPr lang="en-US" sz="1100" dirty="0" err="1" smtClean="0"/>
              <a:t>može</a:t>
            </a:r>
            <a:r>
              <a:rPr lang="en-US" sz="1100" dirty="0" smtClean="0"/>
              <a:t> se </a:t>
            </a:r>
            <a:r>
              <a:rPr lang="en-US" sz="1100" dirty="0" err="1" smtClean="0"/>
              <a:t>koristiti</a:t>
            </a:r>
            <a:r>
              <a:rPr lang="en-US" sz="1100" dirty="0" smtClean="0"/>
              <a:t> </a:t>
            </a:r>
            <a:r>
              <a:rPr lang="en-US" sz="1100" dirty="0" err="1" smtClean="0"/>
              <a:t>samo</a:t>
            </a:r>
            <a:r>
              <a:rPr lang="en-US" sz="1100" dirty="0" smtClean="0"/>
              <a:t> </a:t>
            </a:r>
            <a:r>
              <a:rPr lang="en-US" sz="1100" dirty="0" err="1" smtClean="0"/>
              <a:t>za</a:t>
            </a:r>
            <a:r>
              <a:rPr lang="en-US" sz="1100" dirty="0" smtClean="0"/>
              <a:t> </a:t>
            </a:r>
            <a:r>
              <a:rPr lang="en-US" sz="1100" dirty="0" err="1" smtClean="0"/>
              <a:t>nastavu</a:t>
            </a:r>
            <a:r>
              <a:rPr lang="en-US" sz="1100" dirty="0" smtClean="0"/>
              <a:t> </a:t>
            </a:r>
            <a:r>
              <a:rPr lang="en-US" sz="1100" dirty="0" err="1" smtClean="0"/>
              <a:t>na</a:t>
            </a:r>
            <a:r>
              <a:rPr lang="en-US" sz="1100" dirty="0" smtClean="0"/>
              <a:t> </a:t>
            </a:r>
            <a:r>
              <a:rPr lang="en-US" sz="1100" dirty="0" err="1" smtClean="0"/>
              <a:t>daljinu</a:t>
            </a:r>
            <a:r>
              <a:rPr lang="en-US" sz="1100" dirty="0" smtClean="0"/>
              <a:t> </a:t>
            </a:r>
            <a:r>
              <a:rPr lang="en-US" sz="1100" dirty="0" err="1" smtClean="0"/>
              <a:t>studenata</a:t>
            </a:r>
            <a:r>
              <a:rPr lang="en-US" sz="1100" dirty="0" smtClean="0"/>
              <a:t> </a:t>
            </a:r>
            <a:r>
              <a:rPr lang="en-US" sz="1100" dirty="0" err="1" smtClean="0"/>
              <a:t>Saobraćajnog</a:t>
            </a:r>
            <a:r>
              <a:rPr lang="en-US" sz="1100" dirty="0" smtClean="0"/>
              <a:t> </a:t>
            </a:r>
            <a:r>
              <a:rPr lang="en-US" sz="1100" dirty="0" err="1" smtClean="0"/>
              <a:t>fakulteta</a:t>
            </a:r>
            <a:r>
              <a:rPr lang="en-US" sz="1100" dirty="0" smtClean="0"/>
              <a:t> u </a:t>
            </a:r>
            <a:r>
              <a:rPr lang="en-US" sz="1100" dirty="0" err="1" smtClean="0"/>
              <a:t>školskoj</a:t>
            </a:r>
            <a:r>
              <a:rPr lang="en-US" sz="1100" dirty="0" smtClean="0"/>
              <a:t> 2021/2022. </a:t>
            </a:r>
            <a:r>
              <a:rPr lang="en-US" sz="1100" dirty="0" err="1" smtClean="0"/>
              <a:t>Prezentacija</a:t>
            </a:r>
            <a:r>
              <a:rPr lang="en-US" sz="1100" dirty="0" smtClean="0"/>
              <a:t> se ne </a:t>
            </a:r>
            <a:r>
              <a:rPr lang="en-US" sz="1100" dirty="0" err="1" smtClean="0"/>
              <a:t>može</a:t>
            </a:r>
            <a:r>
              <a:rPr lang="en-US" sz="1100" dirty="0" smtClean="0"/>
              <a:t> </a:t>
            </a:r>
            <a:r>
              <a:rPr lang="en-US" sz="1100" dirty="0" err="1" smtClean="0"/>
              <a:t>koristiti</a:t>
            </a:r>
            <a:r>
              <a:rPr lang="en-US" sz="1100" dirty="0" smtClean="0"/>
              <a:t> u </a:t>
            </a:r>
            <a:r>
              <a:rPr lang="en-US" sz="1100" dirty="0" err="1" smtClean="0"/>
              <a:t>druge</a:t>
            </a:r>
            <a:r>
              <a:rPr lang="en-US" sz="1100" dirty="0" smtClean="0"/>
              <a:t> </a:t>
            </a:r>
            <a:r>
              <a:rPr lang="en-US" sz="1100" dirty="0" err="1" smtClean="0"/>
              <a:t>svrhe</a:t>
            </a:r>
            <a:r>
              <a:rPr lang="en-US" sz="1100" dirty="0" smtClean="0"/>
              <a:t> bez </a:t>
            </a:r>
            <a:r>
              <a:rPr lang="en-US" sz="1100" dirty="0" err="1" smtClean="0"/>
              <a:t>pismene</a:t>
            </a:r>
            <a:r>
              <a:rPr lang="en-US" sz="1100" dirty="0" smtClean="0"/>
              <a:t> </a:t>
            </a:r>
            <a:r>
              <a:rPr lang="en-US" sz="1100" dirty="0" err="1" smtClean="0"/>
              <a:t>saglasnosti</a:t>
            </a:r>
            <a:r>
              <a:rPr lang="en-US" sz="1100" dirty="0" smtClean="0"/>
              <a:t> </a:t>
            </a:r>
            <a:r>
              <a:rPr lang="en-US" sz="1100" dirty="0" err="1" smtClean="0"/>
              <a:t>autora</a:t>
            </a:r>
            <a:r>
              <a:rPr lang="en-US" sz="1100" dirty="0" smtClean="0"/>
              <a:t> </a:t>
            </a:r>
            <a:r>
              <a:rPr lang="en-US" sz="1100" dirty="0" err="1" smtClean="0"/>
              <a:t>materijala</a:t>
            </a:r>
            <a:r>
              <a:rPr lang="en-US" sz="1100" dirty="0" smtClean="0"/>
              <a:t>.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9049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20</a:t>
            </a:fld>
            <a:endParaRPr dirty="0"/>
          </a:p>
        </p:txBody>
      </p:sp>
      <p:sp>
        <p:nvSpPr>
          <p:cNvPr id="324" name="Google Shape;324;p35"/>
          <p:cNvSpPr/>
          <p:nvPr/>
        </p:nvSpPr>
        <p:spPr>
          <a:xfrm>
            <a:off x="6925600" y="530200"/>
            <a:ext cx="5266400" cy="5797600"/>
          </a:xfrm>
          <a:prstGeom prst="leftArrow">
            <a:avLst>
              <a:gd name="adj1" fmla="val 64591"/>
              <a:gd name="adj2" fmla="val 55752"/>
            </a:avLst>
          </a:prstGeom>
          <a:solidFill>
            <a:schemeClr val="lt1"/>
          </a:solidFill>
          <a:ln>
            <a:noFill/>
          </a:ln>
          <a:effectLst>
            <a:outerShdw blurRad="57150" dist="9525" dir="10800000" algn="bl" rotWithShape="0">
              <a:schemeClr val="dk1">
                <a:alpha val="23000"/>
              </a:scheme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dirty="0"/>
          </a:p>
        </p:txBody>
      </p:sp>
      <p:grpSp>
        <p:nvGrpSpPr>
          <p:cNvPr id="2" name="Group 8"/>
          <p:cNvGrpSpPr/>
          <p:nvPr/>
        </p:nvGrpSpPr>
        <p:grpSpPr>
          <a:xfrm>
            <a:off x="380961" y="5905515"/>
            <a:ext cx="5547579" cy="657150"/>
            <a:chOff x="6746240" y="4274987"/>
            <a:chExt cx="4160684" cy="492863"/>
          </a:xfrm>
        </p:grpSpPr>
        <p:sp>
          <p:nvSpPr>
            <p:cNvPr id="10" name="TextBox 9"/>
            <p:cNvSpPr txBox="1"/>
            <p:nvPr/>
          </p:nvSpPr>
          <p:spPr>
            <a:xfrm>
              <a:off x="7170420" y="4532961"/>
              <a:ext cx="3736504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300" b="1" dirty="0" smtClean="0"/>
                <a:t>ZAŠTIĆENO AUTORSKIM PRAVOM</a:t>
              </a:r>
              <a:r>
                <a:rPr lang="sr-Cyrl-RS" sz="1300" b="1" dirty="0" smtClean="0"/>
                <a:t>. </a:t>
              </a:r>
              <a:r>
                <a:rPr lang="sr-Latn-RS" sz="1300" b="1" dirty="0" smtClean="0"/>
                <a:t>SVA PRAVA ZADRŽANA</a:t>
              </a:r>
              <a:r>
                <a:rPr lang="sr-Cyrl-RS" sz="1300" b="1" dirty="0" smtClean="0"/>
                <a:t>.</a:t>
              </a:r>
              <a:endParaRPr lang="en-US" sz="1300" b="1" dirty="0"/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6746240" y="4274987"/>
              <a:ext cx="464820" cy="492863"/>
              <a:chOff x="6096000" y="4051657"/>
              <a:chExt cx="464820" cy="492863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87445" y="4105939"/>
                <a:ext cx="240692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3200" b="1" dirty="0" smtClean="0"/>
                  <a:t>!</a:t>
                </a:r>
                <a:endParaRPr lang="en-US" sz="3200" b="1" dirty="0"/>
              </a:p>
            </p:txBody>
          </p:sp>
        </p:grpSp>
      </p:grpSp>
      <p:sp>
        <p:nvSpPr>
          <p:cNvPr id="14" name="Title 1"/>
          <p:cNvSpPr txBox="1">
            <a:spLocks/>
          </p:cNvSpPr>
          <p:nvPr/>
        </p:nvSpPr>
        <p:spPr>
          <a:xfrm>
            <a:off x="838200" y="164638"/>
            <a:ext cx="10515600" cy="1767417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sr-Latn-CS" altLang="en-US" sz="43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Ефекти контроле и управљања</a:t>
            </a:r>
            <a:endParaRPr lang="en-GB" sz="4300" kern="0" dirty="0">
              <a:solidFill>
                <a:schemeClr val="accent4">
                  <a:lumMod val="40000"/>
                  <a:lumOff val="60000"/>
                </a:schemeClr>
              </a:solidFill>
              <a:latin typeface="Zilla Slab SemiBold" charset="-18"/>
              <a:ea typeface="Zilla Slab SemiBold" charset="-18"/>
              <a:sym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09600" y="1220755"/>
            <a:ext cx="10972800" cy="7572163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/>
          <a:p>
            <a:pPr marL="237061" indent="-237061" defTabSz="1219170">
              <a:lnSpc>
                <a:spcPct val="80000"/>
              </a:lnSpc>
              <a:buClr>
                <a:srgbClr val="000000"/>
              </a:buClr>
              <a:buFontTx/>
              <a:buAutoNum type="arabicPeriod"/>
              <a:defRPr/>
            </a:pPr>
            <a:r>
              <a:rPr lang="sr-Latn-CS" altLang="en-US" sz="2400" b="1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Директни ефекти</a:t>
            </a:r>
            <a:endParaRPr lang="sr-Cyrl-CS" altLang="en-US" sz="2400" b="1" kern="0" dirty="0" smtClean="0">
              <a:solidFill>
                <a:srgbClr val="000000"/>
              </a:solidFill>
              <a:ea typeface="Zilla Slab SemiBold" charset="-18"/>
              <a:sym typeface="Arial"/>
            </a:endParaRPr>
          </a:p>
          <a:p>
            <a:pPr marL="237061" indent="-237061" defTabSz="1219170">
              <a:lnSpc>
                <a:spcPct val="80000"/>
              </a:lnSpc>
              <a:buClr>
                <a:srgbClr val="000000"/>
              </a:buClr>
              <a:defRPr/>
            </a:pPr>
            <a:r>
              <a:rPr lang="sr-Latn-CS" altLang="en-US" sz="2400" b="1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2. Индиректни - посредни ефекти</a:t>
            </a:r>
            <a:endParaRPr lang="sr-Latn-CS" altLang="en-US" sz="2400" kern="0" dirty="0" smtClean="0">
              <a:solidFill>
                <a:srgbClr val="000000"/>
              </a:solidFill>
              <a:latin typeface="Zilla Slab SemiBold" charset="-18"/>
              <a:ea typeface="Zilla Slab SemiBold" charset="-18"/>
              <a:sym typeface="Arial"/>
            </a:endParaRPr>
          </a:p>
          <a:p>
            <a:pPr defTabSz="1219170">
              <a:buClr>
                <a:srgbClr val="000000"/>
              </a:buClr>
              <a:defRPr/>
            </a:pPr>
            <a:endParaRPr lang="sr-Latn-CS" altLang="en-US" sz="2100" kern="0" dirty="0" smtClean="0">
              <a:solidFill>
                <a:srgbClr val="000000"/>
              </a:solidFill>
              <a:latin typeface="Zilla Slab SemiBold" charset="-18"/>
              <a:ea typeface="Zilla Slab SemiBold" charset="-18"/>
              <a:sym typeface="Arial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sr-Latn-CS" altLang="en-US" sz="21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Директни ефекти спроведеног пројекта контроле и управљања паркирањем, представљају резултат поставки политике паркирања. Од тога колики је степен реализације планираних регулативних мера постигнут</a:t>
            </a:r>
            <a:r>
              <a:rPr lang="en-US" altLang="en-US" sz="21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,</a:t>
            </a:r>
            <a:r>
              <a:rPr lang="sr-Latn-CS" altLang="en-US" sz="21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 цениће се директни ефекти.</a:t>
            </a:r>
          </a:p>
          <a:p>
            <a:pPr defTabSz="1219170">
              <a:lnSpc>
                <a:spcPct val="80000"/>
              </a:lnSpc>
              <a:buClr>
                <a:srgbClr val="000000"/>
              </a:buClr>
              <a:defRPr/>
            </a:pPr>
            <a:r>
              <a:rPr lang="sr-Cyrl-CS" altLang="en-US" sz="2100" kern="0" dirty="0" smtClean="0">
                <a:solidFill>
                  <a:srgbClr val="000000"/>
                </a:solidFill>
                <a:ea typeface="Zilla Slab SemiBold" charset="-18"/>
                <a:sym typeface="Arial"/>
              </a:rPr>
              <a:t>      (мах 1, односно 100%, позитивно 0</a:t>
            </a:r>
            <a:r>
              <a:rPr lang="sr-Latn-RS" altLang="en-US" sz="21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,</a:t>
            </a:r>
            <a:r>
              <a:rPr lang="sr-Cyrl-CS" altLang="en-US" sz="2100" kern="0" dirty="0" smtClean="0">
                <a:solidFill>
                  <a:srgbClr val="000000"/>
                </a:solidFill>
                <a:ea typeface="Zilla Slab SemiBold" charset="-18"/>
                <a:sym typeface="Arial"/>
              </a:rPr>
              <a:t>6</a:t>
            </a:r>
            <a:r>
              <a:rPr lang="sr-Latn-RS" altLang="en-US" sz="21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0</a:t>
            </a:r>
            <a:r>
              <a:rPr lang="sr-Cyrl-CS" altLang="en-US" sz="2100" kern="0" dirty="0" smtClean="0">
                <a:solidFill>
                  <a:srgbClr val="000000"/>
                </a:solidFill>
                <a:ea typeface="Zilla Slab SemiBold" charset="-18"/>
                <a:sym typeface="Arial"/>
              </a:rPr>
              <a:t>-0</a:t>
            </a:r>
            <a:r>
              <a:rPr lang="sr-Latn-RS" altLang="en-US" sz="21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,</a:t>
            </a:r>
            <a:r>
              <a:rPr lang="sr-Cyrl-CS" altLang="en-US" sz="2100" kern="0" dirty="0" smtClean="0">
                <a:solidFill>
                  <a:srgbClr val="000000"/>
                </a:solidFill>
                <a:ea typeface="Zilla Slab SemiBold" charset="-18"/>
                <a:sym typeface="Arial"/>
              </a:rPr>
              <a:t>65, односо 60%-65%).</a:t>
            </a:r>
          </a:p>
          <a:p>
            <a:pPr defTabSz="1219170">
              <a:lnSpc>
                <a:spcPct val="80000"/>
              </a:lnSpc>
              <a:buClr>
                <a:srgbClr val="000000"/>
              </a:buClr>
              <a:defRPr/>
            </a:pPr>
            <a:endParaRPr lang="sr-Latn-CS" altLang="en-US" sz="2100" kern="0" dirty="0" smtClean="0">
              <a:solidFill>
                <a:srgbClr val="000000"/>
              </a:solidFill>
              <a:latin typeface="Zilla Slab SemiBold" charset="-18"/>
              <a:ea typeface="Zilla Slab SemiBold" charset="-18"/>
              <a:sym typeface="Arial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defRPr/>
            </a:pPr>
            <a:r>
              <a:rPr lang="sr-Latn-CS" altLang="en-US" sz="21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Индиректни, односно посредни ефекти могу бити различити. и треба их према указаној потреби и анализирати:</a:t>
            </a:r>
            <a:endParaRPr lang="sr-Latn-CS" altLang="en-US" sz="2100" kern="0" dirty="0" smtClean="0">
              <a:solidFill>
                <a:srgbClr val="000000"/>
              </a:solidFill>
              <a:latin typeface="Zilla Slab SemiBold" charset="-18"/>
              <a:ea typeface="Zilla Slab SemiBold" charset="-18"/>
              <a:sym typeface="Symbol" panose="05050102010706020507" pitchFamily="18" charset="2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defRPr/>
            </a:pPr>
            <a:r>
              <a:rPr lang="sr-Cyrl-CS" altLang="en-US" sz="2000" kern="0" dirty="0" smtClean="0">
                <a:solidFill>
                  <a:srgbClr val="000000"/>
                </a:solidFill>
                <a:ea typeface="Zilla Slab SemiBold" charset="-18"/>
                <a:sym typeface="Symbol" panose="05050102010706020507" pitchFamily="18" charset="2"/>
              </a:rPr>
              <a:t>     </a:t>
            </a:r>
            <a:r>
              <a:rPr lang="sr-Latn-CS" altLang="en-US" sz="20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Symbol" panose="05050102010706020507" pitchFamily="18" charset="2"/>
              </a:rPr>
              <a:t></a:t>
            </a:r>
            <a:r>
              <a:rPr lang="sr-Latn-CS" altLang="en-US" sz="20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	ефекти превоза/транспорта у граду,</a:t>
            </a:r>
            <a:endParaRPr lang="sr-Latn-CS" altLang="en-US" sz="2000" kern="0" dirty="0" smtClean="0">
              <a:solidFill>
                <a:srgbClr val="000000"/>
              </a:solidFill>
              <a:latin typeface="Zilla Slab SemiBold" charset="-18"/>
              <a:ea typeface="Zilla Slab SemiBold" charset="-18"/>
              <a:sym typeface="Symbol" panose="05050102010706020507" pitchFamily="18" charset="2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defRPr/>
            </a:pPr>
            <a:r>
              <a:rPr lang="sr-Cyrl-CS" altLang="en-US" sz="2000" kern="0" dirty="0" smtClean="0">
                <a:solidFill>
                  <a:srgbClr val="000000"/>
                </a:solidFill>
                <a:ea typeface="Zilla Slab SemiBold" charset="-18"/>
                <a:sym typeface="Symbol" panose="05050102010706020507" pitchFamily="18" charset="2"/>
              </a:rPr>
              <a:t>     </a:t>
            </a:r>
            <a:r>
              <a:rPr lang="sr-Latn-CS" altLang="en-US" sz="20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Symbol" panose="05050102010706020507" pitchFamily="18" charset="2"/>
              </a:rPr>
              <a:t></a:t>
            </a:r>
            <a:r>
              <a:rPr lang="sr-Latn-CS" altLang="en-US" sz="20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	ефекти рационалног коришћења простора у граду,</a:t>
            </a:r>
            <a:endParaRPr lang="sr-Latn-CS" altLang="en-US" sz="2000" kern="0" dirty="0" smtClean="0">
              <a:solidFill>
                <a:srgbClr val="000000"/>
              </a:solidFill>
              <a:latin typeface="Zilla Slab SemiBold" charset="-18"/>
              <a:ea typeface="Zilla Slab SemiBold" charset="-18"/>
              <a:sym typeface="Symbol" panose="05050102010706020507" pitchFamily="18" charset="2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defRPr/>
            </a:pPr>
            <a:r>
              <a:rPr lang="sr-Cyrl-CS" altLang="en-US" sz="2000" kern="0" dirty="0" smtClean="0">
                <a:solidFill>
                  <a:srgbClr val="000000"/>
                </a:solidFill>
                <a:ea typeface="Zilla Slab SemiBold" charset="-18"/>
                <a:sym typeface="Symbol" panose="05050102010706020507" pitchFamily="18" charset="2"/>
              </a:rPr>
              <a:t>     </a:t>
            </a:r>
            <a:r>
              <a:rPr lang="sr-Latn-CS" altLang="en-US" sz="20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Symbol" panose="05050102010706020507" pitchFamily="18" charset="2"/>
              </a:rPr>
              <a:t></a:t>
            </a:r>
            <a:r>
              <a:rPr lang="sr-Latn-CS" altLang="en-US" sz="20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	еколошки ефекти,</a:t>
            </a:r>
            <a:endParaRPr lang="sr-Latn-CS" altLang="en-US" sz="2000" kern="0" dirty="0" smtClean="0">
              <a:solidFill>
                <a:srgbClr val="000000"/>
              </a:solidFill>
              <a:latin typeface="Zilla Slab SemiBold" charset="-18"/>
              <a:ea typeface="Zilla Slab SemiBold" charset="-18"/>
              <a:sym typeface="Symbol" panose="05050102010706020507" pitchFamily="18" charset="2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defRPr/>
            </a:pPr>
            <a:r>
              <a:rPr lang="sr-Cyrl-CS" altLang="en-US" sz="2000" kern="0" dirty="0" smtClean="0">
                <a:solidFill>
                  <a:srgbClr val="000000"/>
                </a:solidFill>
                <a:ea typeface="Zilla Slab SemiBold" charset="-18"/>
                <a:sym typeface="Symbol" panose="05050102010706020507" pitchFamily="18" charset="2"/>
              </a:rPr>
              <a:t>     </a:t>
            </a:r>
            <a:r>
              <a:rPr lang="sr-Latn-CS" altLang="en-US" sz="20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Symbol" panose="05050102010706020507" pitchFamily="18" charset="2"/>
              </a:rPr>
              <a:t></a:t>
            </a:r>
            <a:r>
              <a:rPr lang="sr-Latn-CS" altLang="en-US" sz="20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	ефекти саобраћајне безбедности,</a:t>
            </a:r>
            <a:endParaRPr lang="sr-Latn-CS" altLang="en-US" sz="2000" kern="0" dirty="0" smtClean="0">
              <a:solidFill>
                <a:srgbClr val="000000"/>
              </a:solidFill>
              <a:latin typeface="Zilla Slab SemiBold" charset="-18"/>
              <a:ea typeface="Zilla Slab SemiBold" charset="-18"/>
              <a:sym typeface="Symbol" panose="05050102010706020507" pitchFamily="18" charset="2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defRPr/>
            </a:pPr>
            <a:r>
              <a:rPr lang="sr-Cyrl-CS" altLang="en-US" sz="2000" kern="0" dirty="0" smtClean="0">
                <a:solidFill>
                  <a:srgbClr val="000000"/>
                </a:solidFill>
                <a:ea typeface="Zilla Slab SemiBold" charset="-18"/>
                <a:sym typeface="Symbol" panose="05050102010706020507" pitchFamily="18" charset="2"/>
              </a:rPr>
              <a:t>     </a:t>
            </a:r>
            <a:r>
              <a:rPr lang="sr-Latn-CS" altLang="en-US" sz="20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Symbol" panose="05050102010706020507" pitchFamily="18" charset="2"/>
              </a:rPr>
              <a:t></a:t>
            </a:r>
            <a:r>
              <a:rPr lang="sr-Latn-CS" altLang="en-US" sz="20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	естетско амбијентални ефекти,</a:t>
            </a:r>
            <a:endParaRPr lang="sr-Latn-CS" altLang="en-US" sz="2000" kern="0" dirty="0" smtClean="0">
              <a:solidFill>
                <a:srgbClr val="000000"/>
              </a:solidFill>
              <a:latin typeface="Zilla Slab SemiBold" charset="-18"/>
              <a:ea typeface="Zilla Slab SemiBold" charset="-18"/>
              <a:sym typeface="Symbol" panose="05050102010706020507" pitchFamily="18" charset="2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defRPr/>
            </a:pPr>
            <a:r>
              <a:rPr lang="sr-Cyrl-CS" altLang="en-US" sz="2000" kern="0" dirty="0" smtClean="0">
                <a:solidFill>
                  <a:srgbClr val="000000"/>
                </a:solidFill>
                <a:ea typeface="Zilla Slab SemiBold" charset="-18"/>
                <a:sym typeface="Symbol" panose="05050102010706020507" pitchFamily="18" charset="2"/>
              </a:rPr>
              <a:t>     </a:t>
            </a:r>
            <a:r>
              <a:rPr lang="sr-Latn-CS" altLang="en-US" sz="20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Symbol" panose="05050102010706020507" pitchFamily="18" charset="2"/>
              </a:rPr>
              <a:t></a:t>
            </a:r>
            <a:r>
              <a:rPr lang="sr-Latn-CS" altLang="en-US" sz="20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	енергетски ефекти,</a:t>
            </a:r>
            <a:endParaRPr lang="sr-Latn-CS" altLang="en-US" sz="2000" kern="0" dirty="0" smtClean="0">
              <a:solidFill>
                <a:srgbClr val="000000"/>
              </a:solidFill>
              <a:latin typeface="Zilla Slab SemiBold" charset="-18"/>
              <a:ea typeface="Zilla Slab SemiBold" charset="-18"/>
              <a:sym typeface="Symbol" panose="05050102010706020507" pitchFamily="18" charset="2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defRPr/>
            </a:pPr>
            <a:r>
              <a:rPr lang="sr-Cyrl-CS" altLang="en-US" sz="2000" kern="0" dirty="0" smtClean="0">
                <a:solidFill>
                  <a:srgbClr val="000000"/>
                </a:solidFill>
                <a:ea typeface="Zilla Slab SemiBold" charset="-18"/>
                <a:sym typeface="Symbol" panose="05050102010706020507" pitchFamily="18" charset="2"/>
              </a:rPr>
              <a:t>     </a:t>
            </a:r>
            <a:r>
              <a:rPr lang="sr-Latn-CS" altLang="en-US" sz="20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Symbol" panose="05050102010706020507" pitchFamily="18" charset="2"/>
              </a:rPr>
              <a:t></a:t>
            </a:r>
            <a:r>
              <a:rPr lang="sr-Latn-CS" altLang="en-US" sz="20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	ефекти заштите историјског наслеђа,</a:t>
            </a:r>
            <a:endParaRPr lang="sr-Latn-CS" altLang="en-US" sz="2000" kern="0" dirty="0" smtClean="0">
              <a:solidFill>
                <a:srgbClr val="000000"/>
              </a:solidFill>
              <a:latin typeface="Zilla Slab SemiBold" charset="-18"/>
              <a:ea typeface="Zilla Slab SemiBold" charset="-18"/>
              <a:sym typeface="Symbol" panose="05050102010706020507" pitchFamily="18" charset="2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defRPr/>
            </a:pPr>
            <a:r>
              <a:rPr lang="sr-Cyrl-CS" altLang="en-US" sz="2000" kern="0" dirty="0" smtClean="0">
                <a:solidFill>
                  <a:srgbClr val="000000"/>
                </a:solidFill>
                <a:ea typeface="Zilla Slab SemiBold" charset="-18"/>
                <a:sym typeface="Symbol" panose="05050102010706020507" pitchFamily="18" charset="2"/>
              </a:rPr>
              <a:t> </a:t>
            </a:r>
            <a:r>
              <a:rPr lang="sr-Cyrl-CS" altLang="en-US" sz="300" kern="0" dirty="0" smtClean="0">
                <a:solidFill>
                  <a:srgbClr val="000000"/>
                </a:solidFill>
                <a:ea typeface="Zilla Slab SemiBold" charset="-18"/>
                <a:sym typeface="Symbol" panose="05050102010706020507" pitchFamily="18" charset="2"/>
              </a:rPr>
              <a:t>    </a:t>
            </a:r>
            <a:r>
              <a:rPr lang="en-US" altLang="en-US" sz="3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Symbol" panose="05050102010706020507" pitchFamily="18" charset="2"/>
              </a:rPr>
              <a:t>                         </a:t>
            </a:r>
            <a:r>
              <a:rPr lang="sr-Latn-CS" altLang="en-US" sz="2000" kern="0" dirty="0" smtClean="0">
                <a:solidFill>
                  <a:srgbClr val="000000"/>
                </a:solidFill>
                <a:latin typeface="Zilla Slab SemiBold" charset="-18"/>
                <a:ea typeface="Zilla Slab SemiBold" charset="-18"/>
                <a:sym typeface="Arial"/>
              </a:rPr>
              <a:t>и други значајни ефекти.</a:t>
            </a:r>
            <a:endParaRPr lang="en-US" altLang="en-US" sz="2000" kern="0" dirty="0" smtClean="0">
              <a:solidFill>
                <a:srgbClr val="000000"/>
              </a:solidFill>
              <a:latin typeface="Zilla Slab SemiBold" charset="-18"/>
              <a:ea typeface="Zilla Slab SemiBold" charset="-18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21</a:t>
            </a:fld>
            <a:endParaRPr dirty="0"/>
          </a:p>
        </p:txBody>
      </p:sp>
      <p:sp>
        <p:nvSpPr>
          <p:cNvPr id="324" name="Google Shape;324;p35"/>
          <p:cNvSpPr/>
          <p:nvPr/>
        </p:nvSpPr>
        <p:spPr>
          <a:xfrm>
            <a:off x="6925600" y="530200"/>
            <a:ext cx="5266400" cy="5797600"/>
          </a:xfrm>
          <a:prstGeom prst="leftArrow">
            <a:avLst>
              <a:gd name="adj1" fmla="val 64591"/>
              <a:gd name="adj2" fmla="val 55752"/>
            </a:avLst>
          </a:prstGeom>
          <a:solidFill>
            <a:schemeClr val="lt1"/>
          </a:solidFill>
          <a:ln>
            <a:noFill/>
          </a:ln>
          <a:effectLst>
            <a:outerShdw blurRad="57150" dist="9525" dir="10800000" algn="bl" rotWithShape="0">
              <a:schemeClr val="dk1">
                <a:alpha val="23000"/>
              </a:scheme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164638"/>
            <a:ext cx="10515600" cy="1767417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sr-Latn-CS" altLang="en-US" sz="43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Ефекти контроле и управљања</a:t>
            </a:r>
            <a:endParaRPr lang="en-GB" sz="4300" dirty="0">
              <a:solidFill>
                <a:schemeClr val="accent4">
                  <a:lumMod val="40000"/>
                  <a:lumOff val="60000"/>
                </a:schemeClr>
              </a:solidFill>
              <a:latin typeface="Zilla Slab SemiBold" charset="-18"/>
              <a:ea typeface="Zilla Slab SemiBold" charset="-1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3392" y="932723"/>
            <a:ext cx="11041227" cy="592527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sr-Cyrl-RS" sz="2400" kern="0" dirty="0" smtClean="0">
                <a:solidFill>
                  <a:srgbClr val="000000"/>
                </a:solidFill>
                <a:ea typeface="Zilla Slab SemiBold" charset="-18"/>
                <a:sym typeface="Arial"/>
              </a:rPr>
              <a:t>Критеријуми за избор индикатора:</a:t>
            </a:r>
          </a:p>
          <a:p>
            <a:pPr marL="364058" lvl="1" indent="-126997" defTabSz="1219170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sr-Cyrl-RS" sz="2100" kern="0" dirty="0" smtClean="0">
                <a:solidFill>
                  <a:srgbClr val="000000"/>
                </a:solidFill>
                <a:ea typeface="Zilla Slab SemiBold" charset="-18"/>
                <a:sym typeface="Arial"/>
              </a:rPr>
              <a:t>Свеобухватност</a:t>
            </a:r>
          </a:p>
          <a:p>
            <a:pPr marL="364058" lvl="1" indent="-126997" defTabSz="1219170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sr-Cyrl-RS" sz="2100" kern="0" dirty="0" smtClean="0">
                <a:solidFill>
                  <a:srgbClr val="000000"/>
                </a:solidFill>
                <a:ea typeface="Zilla Slab SemiBold" charset="-18"/>
                <a:sym typeface="Arial"/>
              </a:rPr>
              <a:t>Квалитет</a:t>
            </a:r>
          </a:p>
          <a:p>
            <a:pPr marL="364058" lvl="1" indent="-126997" defTabSz="1219170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sr-Cyrl-RS" sz="2100" kern="0" dirty="0" smtClean="0">
                <a:solidFill>
                  <a:srgbClr val="000000"/>
                </a:solidFill>
                <a:ea typeface="Zilla Slab SemiBold" charset="-18"/>
                <a:sym typeface="Arial"/>
              </a:rPr>
              <a:t>Упоредивост</a:t>
            </a:r>
          </a:p>
          <a:p>
            <a:pPr marL="364058" lvl="1" indent="-126997" defTabSz="1219170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sr-Cyrl-RS" sz="2100" kern="0" dirty="0" smtClean="0">
                <a:solidFill>
                  <a:srgbClr val="000000"/>
                </a:solidFill>
                <a:ea typeface="Zilla Slab SemiBold" charset="-18"/>
                <a:sym typeface="Arial"/>
              </a:rPr>
              <a:t>Лакоћа разумевања</a:t>
            </a:r>
          </a:p>
          <a:p>
            <a:pPr marL="364058" lvl="1" indent="-126997" defTabSz="1219170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sr-Cyrl-RS" sz="2100" kern="0" dirty="0" smtClean="0">
                <a:solidFill>
                  <a:srgbClr val="000000"/>
                </a:solidFill>
                <a:ea typeface="Zilla Slab SemiBold" charset="-18"/>
                <a:sym typeface="Arial"/>
              </a:rPr>
              <a:t>Приступачност и транспарентност</a:t>
            </a:r>
          </a:p>
          <a:p>
            <a:pPr marL="364058" lvl="1" indent="-126997" defTabSz="1219170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sr-Cyrl-RS" sz="2100" kern="0" dirty="0" smtClean="0">
                <a:solidFill>
                  <a:srgbClr val="000000"/>
                </a:solidFill>
                <a:ea typeface="Zilla Slab SemiBold" charset="-18"/>
                <a:sym typeface="Arial"/>
              </a:rPr>
              <a:t>Трошковна ефикасност</a:t>
            </a:r>
          </a:p>
          <a:p>
            <a:pPr defTabSz="1219170">
              <a:buClr>
                <a:srgbClr val="000000"/>
              </a:buClr>
              <a:defRPr/>
            </a:pPr>
            <a:endParaRPr lang="sr-Latn-RS" sz="2400" kern="0" dirty="0" smtClean="0">
              <a:solidFill>
                <a:srgbClr val="000000"/>
              </a:solidFill>
              <a:ea typeface="Zilla Slab SemiBold" charset="-18"/>
              <a:sym typeface="Arial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sr-Cyrl-RS" sz="2400" kern="0" dirty="0" smtClean="0">
                <a:solidFill>
                  <a:srgbClr val="000000"/>
                </a:solidFill>
                <a:ea typeface="Zilla Slab SemiBold" charset="-18"/>
                <a:sym typeface="Arial"/>
              </a:rPr>
              <a:t>Подела индикатора:</a:t>
            </a:r>
          </a:p>
          <a:p>
            <a:pPr marL="364058" lvl="1" indent="-126997" defTabSz="1219170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sr-Cyrl-RS" sz="2100" kern="0" dirty="0" smtClean="0">
                <a:solidFill>
                  <a:srgbClr val="000000"/>
                </a:solidFill>
                <a:ea typeface="Zilla Slab SemiBold" charset="-18"/>
                <a:sym typeface="Arial"/>
              </a:rPr>
              <a:t>Функционисање паркирања</a:t>
            </a:r>
          </a:p>
          <a:p>
            <a:pPr marL="364058" lvl="1" indent="-126997" defTabSz="1219170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sr-Cyrl-RS" sz="2100" kern="0" dirty="0" smtClean="0">
                <a:solidFill>
                  <a:srgbClr val="000000"/>
                </a:solidFill>
                <a:ea typeface="Zilla Slab SemiBold" charset="-18"/>
                <a:sym typeface="Arial"/>
              </a:rPr>
              <a:t>Квалитет услуге</a:t>
            </a:r>
          </a:p>
          <a:p>
            <a:pPr marL="364058" lvl="1" indent="-126997" defTabSz="1219170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sr-Cyrl-RS" sz="2100" kern="0" dirty="0" smtClean="0">
                <a:solidFill>
                  <a:srgbClr val="000000"/>
                </a:solidFill>
                <a:ea typeface="Zilla Slab SemiBold" charset="-18"/>
                <a:sym typeface="Arial"/>
              </a:rPr>
              <a:t>Трошковна ефикасност</a:t>
            </a:r>
            <a:endParaRPr lang="sr-Cyrl-RS" sz="2400" kern="0" dirty="0" smtClean="0">
              <a:solidFill>
                <a:srgbClr val="000000"/>
              </a:solidFill>
              <a:ea typeface="Zilla Slab SemiBold" charset="-18"/>
              <a:sym typeface="Arial"/>
            </a:endParaRPr>
          </a:p>
          <a:p>
            <a:pPr defTabSz="1219170">
              <a:buClr>
                <a:srgbClr val="000000"/>
              </a:buClr>
              <a:defRPr/>
            </a:pPr>
            <a:endParaRPr lang="sr-Latn-RS" sz="2400" kern="0" dirty="0" smtClean="0">
              <a:solidFill>
                <a:srgbClr val="000000"/>
              </a:solidFill>
              <a:ea typeface="Zilla Slab SemiBold" charset="-18"/>
              <a:sym typeface="Arial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sr-Cyrl-RS" sz="2400" kern="0" dirty="0" smtClean="0">
                <a:solidFill>
                  <a:srgbClr val="000000"/>
                </a:solidFill>
                <a:ea typeface="Zilla Slab SemiBold" charset="-18"/>
                <a:sym typeface="Arial"/>
              </a:rPr>
              <a:t>Примери: учешће вануличних пм, структура корисника према мотивима и трајању, учешће посетилаца са мотивом рад, средње време тражења паркинг места, трошкови због недовољног искоришћења паркинг места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884" y="287777"/>
            <a:ext cx="717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OPIS SISTEMA P+R U BEOGRADU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9181" y="1014315"/>
            <a:ext cx="1231028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Do </a:t>
            </a:r>
            <a:r>
              <a:rPr lang="de-DE" dirty="0"/>
              <a:t>danas je od strane Gradske uprave Beograda samo jedna lokacija formalizovana kao P+R terminal, i to parkiralište u Ulici Vladimira Popovića na Novom Beogradu u blizini starog Savskog </a:t>
            </a:r>
            <a:r>
              <a:rPr lang="de-DE" dirty="0" smtClean="0"/>
              <a:t>mosta</a:t>
            </a:r>
            <a:r>
              <a:rPr lang="sr-Latn-RS" dirty="0" smtClean="0"/>
              <a:t>. </a:t>
            </a:r>
            <a:r>
              <a:rPr lang="de-DE" dirty="0" smtClean="0"/>
              <a:t>. 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2014589"/>
            <a:ext cx="5281683" cy="3662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87104" y="5801410"/>
            <a:ext cx="423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/>
              <a:t>Lokacija P+R parkirališta u Beogradu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59355" y="2437951"/>
            <a:ext cx="643264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/>
              <a:t>Pre same formalizacije P+R sistema </a:t>
            </a:r>
            <a:r>
              <a:rPr lang="sr-Latn-RS" dirty="0" smtClean="0"/>
              <a:t>na ovom parking prostoru </a:t>
            </a:r>
            <a:r>
              <a:rPr lang="de-DE" dirty="0" smtClean="0"/>
              <a:t>nisu </a:t>
            </a:r>
            <a:r>
              <a:rPr lang="de-DE" dirty="0"/>
              <a:t>bile primenjene restriktivne mere parkiranja</a:t>
            </a:r>
            <a:r>
              <a:rPr lang="de-DE" dirty="0" smtClean="0"/>
              <a:t>.</a:t>
            </a:r>
            <a:endParaRPr lang="sr-Latn-RS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/>
              <a:t>Danas je ovo parkiralište deo P+R sistema, dok istovremeno funkcioniše i kao tzv. </a:t>
            </a:r>
            <a:r>
              <a:rPr lang="de-DE" i="1" dirty="0"/>
              <a:t>plava zona</a:t>
            </a:r>
            <a:r>
              <a:rPr lang="de-DE" dirty="0"/>
              <a:t> (režim bez vremenskog ograničenja sa naplatom parkiranja</a:t>
            </a:r>
            <a:r>
              <a:rPr lang="de-DE" dirty="0" smtClean="0"/>
              <a:t>)</a:t>
            </a:r>
            <a:r>
              <a:rPr lang="sr-Latn-RS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/>
              <a:t>Uz parkiralište </a:t>
            </a:r>
            <a:r>
              <a:rPr lang="de-DE" dirty="0" smtClean="0"/>
              <a:t>je izgrađen </a:t>
            </a:r>
            <a:r>
              <a:rPr lang="de-DE" dirty="0"/>
              <a:t>terminus javnog prevoza putnika sa autobuskim linijama 27E i </a:t>
            </a:r>
            <a:r>
              <a:rPr lang="de-DE" dirty="0" smtClean="0"/>
              <a:t>35</a:t>
            </a:r>
            <a:r>
              <a:rPr lang="sr-Latn-RS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dirty="0"/>
              <a:t>N</a:t>
            </a:r>
            <a:r>
              <a:rPr lang="de-DE" dirty="0" smtClean="0"/>
              <a:t>a </a:t>
            </a:r>
            <a:r>
              <a:rPr lang="de-DE" dirty="0"/>
              <a:t>terminus </a:t>
            </a:r>
            <a:r>
              <a:rPr lang="de-DE" dirty="0" smtClean="0"/>
              <a:t>naslanja</a:t>
            </a:r>
            <a:r>
              <a:rPr lang="sr-Latn-RS" dirty="0" smtClean="0"/>
              <a:t> se</a:t>
            </a:r>
            <a:r>
              <a:rPr lang="de-DE" dirty="0" smtClean="0"/>
              <a:t> </a:t>
            </a:r>
            <a:r>
              <a:rPr lang="de-DE" dirty="0"/>
              <a:t>i stajalište </a:t>
            </a:r>
            <a:r>
              <a:rPr lang="de-DE" dirty="0" smtClean="0"/>
              <a:t>sa </a:t>
            </a:r>
            <a:r>
              <a:rPr lang="de-DE" dirty="0"/>
              <a:t>autobuskim (83 i 78) i tramvajskim linijama (7, 9, 11 i 13</a:t>
            </a:r>
            <a:r>
              <a:rPr lang="de-DE" dirty="0" smtClean="0"/>
              <a:t>)</a:t>
            </a:r>
            <a:r>
              <a:rPr lang="sr-Latn-RS" dirty="0" smtClean="0"/>
              <a:t>.</a:t>
            </a:r>
            <a:r>
              <a:rPr lang="de-DE" dirty="0" smtClean="0"/>
              <a:t> </a:t>
            </a:r>
            <a:endParaRPr lang="en-GB" dirty="0"/>
          </a:p>
        </p:txBody>
      </p:sp>
      <p:grpSp>
        <p:nvGrpSpPr>
          <p:cNvPr id="9" name="Group 14"/>
          <p:cNvGrpSpPr/>
          <p:nvPr/>
        </p:nvGrpSpPr>
        <p:grpSpPr>
          <a:xfrm>
            <a:off x="6877298" y="6208625"/>
            <a:ext cx="459485" cy="456623"/>
            <a:chOff x="7797010" y="2267533"/>
            <a:chExt cx="459485" cy="456623"/>
          </a:xfrm>
        </p:grpSpPr>
        <p:sp>
          <p:nvSpPr>
            <p:cNvPr id="10" name="Flowchart: Extract 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93996" y="2324046"/>
              <a:ext cx="26551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atin typeface="Bookman Old Style" pitchFamily="18" charset="0"/>
                </a:rPr>
                <a:t>!</a:t>
              </a:r>
              <a:endParaRPr lang="en-US" sz="2000" b="1" dirty="0">
                <a:latin typeface="Bookman Old Style" pitchFamily="18" charset="0"/>
              </a:endParaRP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316199" y="6390027"/>
            <a:ext cx="4724400" cy="45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b="1" dirty="0" smtClean="0"/>
              <a:t>ZAŠTIĆENO AUTORSKIM PRAVOM</a:t>
            </a:r>
            <a:r>
              <a:rPr lang="sr-Latn-RS" sz="1100" b="1" baseline="0" dirty="0" smtClean="0"/>
              <a:t>. SVA</a:t>
            </a:r>
            <a:r>
              <a:rPr lang="sr-Latn-RS" sz="1100" b="1" dirty="0" smtClean="0"/>
              <a:t> PRAVA ZADRŽANA.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/>
          </a:p>
        </p:txBody>
      </p:sp>
    </p:spTree>
    <p:extLst>
      <p:ext uri="{BB962C8B-B14F-4D97-AF65-F5344CB8AC3E}">
        <p14:creationId xmlns="" xmlns:p14="http://schemas.microsoft.com/office/powerpoint/2010/main" val="9726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501" y="1160060"/>
            <a:ext cx="10385947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DE" dirty="0" smtClean="0"/>
              <a:t>Dve </a:t>
            </a:r>
            <a:r>
              <a:rPr lang="de-DE" dirty="0"/>
              <a:t>kategorije korisnika su karakteristične za </a:t>
            </a:r>
            <a:r>
              <a:rPr lang="de-DE" dirty="0" smtClean="0"/>
              <a:t>parkiralište</a:t>
            </a:r>
            <a:r>
              <a:rPr lang="sr-Latn-RS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sr-Latn-RS" dirty="0"/>
              <a:t> </a:t>
            </a:r>
            <a:r>
              <a:rPr lang="sr-Latn-RS" dirty="0" smtClean="0"/>
              <a:t>   1. </a:t>
            </a:r>
            <a:r>
              <a:rPr lang="de-DE" b="1" i="1" dirty="0"/>
              <a:t>Korisnici P+R</a:t>
            </a:r>
            <a:r>
              <a:rPr lang="de-DE" b="1" dirty="0"/>
              <a:t>: </a:t>
            </a:r>
            <a:r>
              <a:rPr lang="de-DE" dirty="0"/>
              <a:t>Oni koji su registrovani u JKP „Parking servis“ kao korisnici P+R i </a:t>
            </a:r>
            <a:r>
              <a:rPr lang="de-DE" dirty="0" smtClean="0"/>
              <a:t>poseduju</a:t>
            </a:r>
            <a:endParaRPr lang="sr-Latn-RS" dirty="0" smtClean="0"/>
          </a:p>
          <a:p>
            <a:pPr>
              <a:spcAft>
                <a:spcPts val="600"/>
              </a:spcAft>
            </a:pPr>
            <a:r>
              <a:rPr lang="sr-Latn-RS" dirty="0"/>
              <a:t> </a:t>
            </a:r>
            <a:r>
              <a:rPr lang="sr-Latn-RS" dirty="0" smtClean="0"/>
              <a:t>       </a:t>
            </a:r>
            <a:r>
              <a:rPr lang="de-DE" dirty="0" smtClean="0"/>
              <a:t>važeću </a:t>
            </a:r>
            <a:r>
              <a:rPr lang="de-DE" dirty="0"/>
              <a:t>BUS PLUS pretplatnu karticu za JGTP. </a:t>
            </a:r>
            <a:endParaRPr lang="sr-Latn-RS" dirty="0" smtClean="0"/>
          </a:p>
          <a:p>
            <a:pPr>
              <a:spcAft>
                <a:spcPts val="600"/>
              </a:spcAft>
            </a:pPr>
            <a:r>
              <a:rPr lang="sr-Latn-RS" dirty="0"/>
              <a:t> </a:t>
            </a:r>
            <a:r>
              <a:rPr lang="sr-Latn-RS" dirty="0" smtClean="0"/>
              <a:t>   2.</a:t>
            </a:r>
            <a:r>
              <a:rPr lang="en-US" i="1" dirty="0"/>
              <a:t> </a:t>
            </a:r>
            <a:r>
              <a:rPr lang="en-US" b="1" i="1" dirty="0" err="1"/>
              <a:t>Ostali</a:t>
            </a:r>
            <a:r>
              <a:rPr lang="en-US" b="1" i="1" dirty="0"/>
              <a:t> </a:t>
            </a:r>
            <a:r>
              <a:rPr lang="en-US" b="1" i="1" dirty="0" err="1"/>
              <a:t>korisnici</a:t>
            </a:r>
            <a:r>
              <a:rPr lang="en-US" b="1" i="1" dirty="0"/>
              <a:t>:</a:t>
            </a:r>
            <a:r>
              <a:rPr lang="en-US" b="1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vozači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registrovani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važeću</a:t>
            </a:r>
            <a:r>
              <a:rPr lang="en-US" dirty="0"/>
              <a:t> BUS </a:t>
            </a:r>
            <a:r>
              <a:rPr lang="en-US" dirty="0" smtClean="0"/>
              <a:t>PLUS</a:t>
            </a:r>
            <a:endParaRPr lang="sr-Latn-RS" dirty="0"/>
          </a:p>
          <a:p>
            <a:pPr>
              <a:spcAft>
                <a:spcPts val="600"/>
              </a:spcAft>
            </a:pPr>
            <a:r>
              <a:rPr lang="sr-Latn-RS" dirty="0" smtClean="0"/>
              <a:t>        </a:t>
            </a:r>
            <a:r>
              <a:rPr lang="en-US" dirty="0" err="1" smtClean="0"/>
              <a:t>pretplatnu</a:t>
            </a:r>
            <a:r>
              <a:rPr lang="sr-Latn-RS" dirty="0" smtClean="0"/>
              <a:t> </a:t>
            </a:r>
            <a:r>
              <a:rPr lang="en-US" dirty="0" err="1" smtClean="0"/>
              <a:t>kartu</a:t>
            </a:r>
            <a:r>
              <a:rPr lang="en-US" dirty="0"/>
              <a:t>. Oni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parkiraju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automobil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predmetnoj</a:t>
            </a:r>
            <a:r>
              <a:rPr lang="en-US" dirty="0"/>
              <a:t> </a:t>
            </a:r>
            <a:r>
              <a:rPr lang="en-US" dirty="0" err="1"/>
              <a:t>lokaciji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 smtClean="0"/>
              <a:t>predstavlja</a:t>
            </a:r>
            <a:endParaRPr lang="sr-Latn-RS" dirty="0"/>
          </a:p>
          <a:p>
            <a:pPr lvl="0">
              <a:spcAft>
                <a:spcPts val="600"/>
              </a:spcAft>
            </a:pPr>
            <a:r>
              <a:rPr lang="sr-Latn-RS" dirty="0"/>
              <a:t> </a:t>
            </a:r>
            <a:r>
              <a:rPr lang="sr-Latn-RS" dirty="0" smtClean="0"/>
              <a:t>       </a:t>
            </a:r>
            <a:r>
              <a:rPr lang="en-US" dirty="0" err="1" smtClean="0"/>
              <a:t>krajnji</a:t>
            </a:r>
            <a:r>
              <a:rPr lang="en-US" dirty="0" smtClean="0"/>
              <a:t> </a:t>
            </a:r>
            <a:r>
              <a:rPr lang="en-US" dirty="0" err="1" smtClean="0"/>
              <a:t>cil</a:t>
            </a:r>
            <a:r>
              <a:rPr lang="sr-Latn-RS" dirty="0" smtClean="0"/>
              <a:t>j </a:t>
            </a:r>
            <a:r>
              <a:rPr lang="en-US" dirty="0" err="1" smtClean="0"/>
              <a:t>njihovog</a:t>
            </a:r>
            <a:r>
              <a:rPr lang="en-US" dirty="0" smtClean="0"/>
              <a:t> </a:t>
            </a:r>
            <a:r>
              <a:rPr lang="en-US" dirty="0" err="1"/>
              <a:t>putovanja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podležu</a:t>
            </a:r>
            <a:r>
              <a:rPr lang="en-US" dirty="0"/>
              <a:t> </a:t>
            </a:r>
            <a:r>
              <a:rPr lang="en-US" dirty="0" err="1"/>
              <a:t>režimu</a:t>
            </a:r>
            <a:r>
              <a:rPr lang="en-US" dirty="0"/>
              <a:t> </a:t>
            </a:r>
            <a:r>
              <a:rPr lang="en-US" i="1" dirty="0" err="1"/>
              <a:t>plave</a:t>
            </a:r>
            <a:r>
              <a:rPr lang="en-US" i="1" dirty="0"/>
              <a:t> </a:t>
            </a:r>
            <a:r>
              <a:rPr lang="en-US" i="1" dirty="0" smtClean="0"/>
              <a:t>zone</a:t>
            </a:r>
            <a:r>
              <a:rPr lang="sr-Latn-RS" i="1" dirty="0" smtClean="0"/>
              <a:t>, tj. </a:t>
            </a:r>
            <a:r>
              <a:rPr lang="en-US" dirty="0" err="1"/>
              <a:t>plaćaju</a:t>
            </a:r>
            <a:r>
              <a:rPr lang="en-US" dirty="0"/>
              <a:t> </a:t>
            </a:r>
            <a:r>
              <a:rPr lang="en-US" dirty="0" err="1"/>
              <a:t>korišćenje</a:t>
            </a:r>
            <a:r>
              <a:rPr lang="en-US" dirty="0"/>
              <a:t> </a:t>
            </a:r>
            <a:r>
              <a:rPr lang="en-US" dirty="0" err="1"/>
              <a:t>parkirališta</a:t>
            </a:r>
            <a:r>
              <a:rPr lang="en-US" dirty="0"/>
              <a:t> </a:t>
            </a:r>
            <a:r>
              <a:rPr lang="en-US" dirty="0" err="1" smtClean="0"/>
              <a:t>po</a:t>
            </a:r>
            <a:endParaRPr lang="sr-Latn-RS" dirty="0"/>
          </a:p>
          <a:p>
            <a:pPr lvl="0">
              <a:spcAft>
                <a:spcPts val="600"/>
              </a:spcAft>
            </a:pPr>
            <a:r>
              <a:rPr lang="sr-Latn-RS" dirty="0"/>
              <a:t> </a:t>
            </a:r>
            <a:r>
              <a:rPr lang="sr-Latn-RS" dirty="0" smtClean="0"/>
              <a:t>       </a:t>
            </a:r>
            <a:r>
              <a:rPr lang="en-US" dirty="0" err="1" smtClean="0"/>
              <a:t>započetom</a:t>
            </a:r>
            <a:r>
              <a:rPr lang="en-US" dirty="0" smtClean="0"/>
              <a:t> </a:t>
            </a:r>
            <a:r>
              <a:rPr lang="en-US" dirty="0" err="1"/>
              <a:t>satu</a:t>
            </a:r>
            <a:r>
              <a:rPr lang="en-US" dirty="0"/>
              <a:t> (31 RSD/h)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danu</a:t>
            </a:r>
            <a:r>
              <a:rPr lang="en-US" dirty="0"/>
              <a:t> (150 RSD/</a:t>
            </a:r>
            <a:r>
              <a:rPr lang="en-US" dirty="0" err="1"/>
              <a:t>dan</a:t>
            </a:r>
            <a:r>
              <a:rPr lang="en-US" dirty="0"/>
              <a:t>).</a:t>
            </a: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0501" y="1160060"/>
            <a:ext cx="10385947" cy="2593074"/>
          </a:xfrm>
          <a:prstGeom prst="rect">
            <a:avLst/>
          </a:prstGeom>
          <a:solidFill>
            <a:schemeClr val="tx2">
              <a:lumMod val="20000"/>
              <a:lumOff val="80000"/>
              <a:alpha val="34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820197" y="182223"/>
            <a:ext cx="5241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/>
              <a:t>OPIS SISTEMA P+R U BEOGRADU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34" y="3915234"/>
            <a:ext cx="1853963" cy="281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44" y="3954699"/>
            <a:ext cx="5987490" cy="2706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726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158853" y="3635192"/>
            <a:ext cx="7033147" cy="28747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439235" y="517433"/>
            <a:ext cx="700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METODOLOGIJA ISTRAŽIVANJA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6978" y="1378424"/>
            <a:ext cx="10577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Glavni istraživački prostor čini </a:t>
            </a:r>
            <a:r>
              <a:rPr lang="de-DE" i="1" dirty="0"/>
              <a:t>parkiralište P+R</a:t>
            </a:r>
            <a:r>
              <a:rPr lang="de-DE" dirty="0"/>
              <a:t>, tj. parking prostor sa 292 parking </a:t>
            </a:r>
            <a:r>
              <a:rPr lang="de-DE" dirty="0" smtClean="0"/>
              <a:t>mesta</a:t>
            </a:r>
            <a:r>
              <a:rPr lang="sr-Latn-R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dirty="0" smtClean="0"/>
              <a:t>Istraživanja su sprovedena i na </a:t>
            </a:r>
            <a:r>
              <a:rPr lang="sr-Latn-RS" i="1" dirty="0"/>
              <a:t>u</a:t>
            </a:r>
            <a:r>
              <a:rPr lang="de-DE" i="1" dirty="0" smtClean="0"/>
              <a:t>ticajn</a:t>
            </a:r>
            <a:r>
              <a:rPr lang="sr-Latn-RS" i="1" dirty="0" smtClean="0"/>
              <a:t>oj</a:t>
            </a:r>
            <a:r>
              <a:rPr lang="de-DE" i="1" dirty="0" smtClean="0"/>
              <a:t> zon</a:t>
            </a:r>
            <a:r>
              <a:rPr lang="sr-Latn-RS" i="1" dirty="0" smtClean="0"/>
              <a:t>i </a:t>
            </a:r>
            <a:r>
              <a:rPr lang="sr-Latn-RS" dirty="0" smtClean="0"/>
              <a:t>koja</a:t>
            </a:r>
            <a:r>
              <a:rPr lang="de-DE" dirty="0" smtClean="0"/>
              <a:t> p</a:t>
            </a:r>
            <a:r>
              <a:rPr lang="sr-Latn-RS" dirty="0" smtClean="0"/>
              <a:t>odrazumeva</a:t>
            </a:r>
            <a:r>
              <a:rPr lang="de-DE" dirty="0" smtClean="0"/>
              <a:t> </a:t>
            </a:r>
            <a:r>
              <a:rPr lang="de-DE" dirty="0"/>
              <a:t>parkiralište sa 232 parking </a:t>
            </a:r>
            <a:r>
              <a:rPr lang="de-DE" dirty="0" smtClean="0"/>
              <a:t>mesta</a:t>
            </a:r>
            <a:r>
              <a:rPr lang="sr-Latn-RS" dirty="0" smtClean="0"/>
              <a:t>.</a:t>
            </a:r>
          </a:p>
          <a:p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55342" y="2218180"/>
            <a:ext cx="1071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Predmet istraživanja su vozači putničkog automobila koji parkiraju vozila na oba navedena parkirališta. </a:t>
            </a:r>
            <a:endParaRPr lang="en-GB" dirty="0"/>
          </a:p>
        </p:txBody>
      </p:sp>
      <p:sp>
        <p:nvSpPr>
          <p:cNvPr id="6" name="7-Point Star 5"/>
          <p:cNvSpPr/>
          <p:nvPr/>
        </p:nvSpPr>
        <p:spPr>
          <a:xfrm>
            <a:off x="607325" y="2218180"/>
            <a:ext cx="327546" cy="320302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68988" y="2733933"/>
            <a:ext cx="11341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Istraživani su akumulacija, obim, trajanje i motiv parkiranja, udeo kategorija korisnika, izvori i ciljevi putovanja, kao i ponašanje i preferencije korisnika u vezi sa P+R sistemom. </a:t>
            </a:r>
            <a:endParaRPr lang="en-GB" dirty="0"/>
          </a:p>
        </p:txBody>
      </p:sp>
      <p:sp>
        <p:nvSpPr>
          <p:cNvPr id="9" name="Striped Right Arrow 8"/>
          <p:cNvSpPr/>
          <p:nvPr/>
        </p:nvSpPr>
        <p:spPr>
          <a:xfrm>
            <a:off x="552731" y="2807059"/>
            <a:ext cx="368493" cy="300250"/>
          </a:xfrm>
          <a:prstGeom prst="stripedRightArrow">
            <a:avLst/>
          </a:prstGeom>
          <a:solidFill>
            <a:srgbClr val="B17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7" y="3635192"/>
            <a:ext cx="4026092" cy="2629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68988" y="6356093"/>
            <a:ext cx="4244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Struktura</a:t>
            </a:r>
            <a:r>
              <a:rPr lang="fr-FR" sz="1400" b="1" i="1" dirty="0"/>
              <a:t> </a:t>
            </a:r>
            <a:r>
              <a:rPr lang="fr-FR" sz="1400" b="1" i="1" dirty="0" err="1"/>
              <a:t>P+R</a:t>
            </a:r>
            <a:r>
              <a:rPr lang="fr-FR" sz="1400" b="1" i="1" dirty="0"/>
              <a:t> </a:t>
            </a:r>
            <a:r>
              <a:rPr lang="fr-FR" sz="1400" b="1" i="1" dirty="0" err="1"/>
              <a:t>lokacije</a:t>
            </a:r>
            <a:r>
              <a:rPr lang="fr-FR" sz="1400" b="1" i="1" dirty="0"/>
              <a:t> sa </a:t>
            </a:r>
            <a:r>
              <a:rPr lang="fr-FR" sz="1400" b="1" i="1" dirty="0" err="1"/>
              <a:t>linijama</a:t>
            </a:r>
            <a:r>
              <a:rPr lang="fr-FR" sz="1400" b="1" i="1" dirty="0"/>
              <a:t> </a:t>
            </a:r>
            <a:r>
              <a:rPr lang="fr-FR" sz="1400" b="1" i="1" dirty="0" err="1"/>
              <a:t>JGTP</a:t>
            </a:r>
            <a:r>
              <a:rPr lang="fr-FR" sz="1400" b="1" i="1" dirty="0"/>
              <a:t>-a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58853" y="3635192"/>
            <a:ext cx="715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» Od</a:t>
            </a:r>
            <a:r>
              <a:rPr lang="de-DE" dirty="0" smtClean="0"/>
              <a:t> </a:t>
            </a:r>
            <a:r>
              <a:rPr lang="de-DE" dirty="0"/>
              <a:t>socio-ekonomskih pokazatelja </a:t>
            </a:r>
            <a:r>
              <a:rPr lang="sr-Latn-RS" dirty="0" smtClean="0"/>
              <a:t>utvrđeni</a:t>
            </a:r>
            <a:r>
              <a:rPr lang="de-DE" dirty="0" smtClean="0"/>
              <a:t> </a:t>
            </a:r>
            <a:r>
              <a:rPr lang="de-DE" dirty="0"/>
              <a:t>su pol i starost vozača.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158853" y="4244454"/>
            <a:ext cx="7096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»</a:t>
            </a:r>
            <a:r>
              <a:rPr lang="sr-Latn-RS" dirty="0" smtClean="0"/>
              <a:t> </a:t>
            </a:r>
            <a:r>
              <a:rPr lang="de-DE" dirty="0" smtClean="0"/>
              <a:t>Istraživanje </a:t>
            </a:r>
            <a:r>
              <a:rPr lang="de-DE" dirty="0"/>
              <a:t>je sprovedeno statističkim brojanjem i beleženjem registarskih oznaka i vremena ulaska i izlaska vozila sa prostora istraživanja (metod nezavisnih istraživanja), i direktnom anketom korisnika (metod zavisnih istraživanja).</a:t>
            </a:r>
            <a:endParaRPr lang="en-GB" dirty="0"/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158853" y="5586651"/>
            <a:ext cx="661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»</a:t>
            </a:r>
            <a:r>
              <a:rPr lang="sr-Latn-RS" dirty="0" smtClean="0"/>
              <a:t> </a:t>
            </a:r>
            <a:r>
              <a:rPr lang="de-DE" dirty="0" smtClean="0"/>
              <a:t>Period istraživanja</a:t>
            </a:r>
            <a:r>
              <a:rPr lang="sr-Latn-RS" dirty="0" smtClean="0"/>
              <a:t>:</a:t>
            </a:r>
            <a:r>
              <a:rPr lang="de-DE" dirty="0" smtClean="0"/>
              <a:t> </a:t>
            </a:r>
            <a:r>
              <a:rPr lang="de-DE" dirty="0"/>
              <a:t>na </a:t>
            </a:r>
            <a:r>
              <a:rPr lang="de-DE" i="1" dirty="0"/>
              <a:t>parkiralištu </a:t>
            </a:r>
            <a:r>
              <a:rPr lang="de-DE" i="1" dirty="0" smtClean="0"/>
              <a:t>P+R</a:t>
            </a:r>
            <a:r>
              <a:rPr lang="de-DE" dirty="0" smtClean="0"/>
              <a:t> </a:t>
            </a:r>
            <a:r>
              <a:rPr lang="de-DE" dirty="0"/>
              <a:t>od 6 do 19 </a:t>
            </a:r>
            <a:r>
              <a:rPr lang="de-DE" dirty="0" smtClean="0"/>
              <a:t>časova</a:t>
            </a:r>
            <a:r>
              <a:rPr lang="sr-Latn-RS" dirty="0" smtClean="0"/>
              <a:t>, a </a:t>
            </a:r>
            <a:r>
              <a:rPr lang="de-DE" dirty="0" smtClean="0"/>
              <a:t>na </a:t>
            </a:r>
            <a:r>
              <a:rPr lang="de-DE" i="1" dirty="0"/>
              <a:t>uticajnoj </a:t>
            </a:r>
            <a:r>
              <a:rPr lang="de-DE" i="1" dirty="0" smtClean="0"/>
              <a:t>zoni</a:t>
            </a:r>
            <a:r>
              <a:rPr lang="de-DE" dirty="0" smtClean="0"/>
              <a:t> </a:t>
            </a:r>
            <a:r>
              <a:rPr lang="de-DE" dirty="0"/>
              <a:t>od 6 do 18 časova.</a:t>
            </a:r>
            <a:endParaRPr lang="en-GB" dirty="0"/>
          </a:p>
          <a:p>
            <a:endParaRPr lang="en-GB" dirty="0"/>
          </a:p>
        </p:txBody>
      </p:sp>
      <p:grpSp>
        <p:nvGrpSpPr>
          <p:cNvPr id="16" name="Group 14"/>
          <p:cNvGrpSpPr/>
          <p:nvPr/>
        </p:nvGrpSpPr>
        <p:grpSpPr>
          <a:xfrm>
            <a:off x="6877298" y="6208625"/>
            <a:ext cx="459485" cy="456623"/>
            <a:chOff x="7797010" y="2267533"/>
            <a:chExt cx="459485" cy="456623"/>
          </a:xfrm>
        </p:grpSpPr>
        <p:sp>
          <p:nvSpPr>
            <p:cNvPr id="17" name="Flowchart: Extract 1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93996" y="2324046"/>
              <a:ext cx="26551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atin typeface="Bookman Old Style" pitchFamily="18" charset="0"/>
                </a:rPr>
                <a:t>!</a:t>
              </a:r>
              <a:endParaRPr lang="en-US" sz="2000" b="1" dirty="0">
                <a:latin typeface="Bookman Old Style" pitchFamily="18" charset="0"/>
              </a:endParaRPr>
            </a:p>
          </p:txBody>
        </p: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316199" y="6390027"/>
            <a:ext cx="4724400" cy="45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b="1" dirty="0" smtClean="0"/>
              <a:t>ZAŠTIĆENO AUTORSKIM PRAVOM</a:t>
            </a:r>
            <a:r>
              <a:rPr lang="sr-Latn-RS" sz="1100" b="1" baseline="0" dirty="0" smtClean="0"/>
              <a:t>. SVA</a:t>
            </a:r>
            <a:r>
              <a:rPr lang="sr-Latn-RS" sz="1100" b="1" dirty="0" smtClean="0"/>
              <a:t> PRAVA ZADRŽANA.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/>
          </a:p>
        </p:txBody>
      </p:sp>
    </p:spTree>
    <p:extLst>
      <p:ext uri="{BB962C8B-B14F-4D97-AF65-F5344CB8AC3E}">
        <p14:creationId xmlns="" xmlns:p14="http://schemas.microsoft.com/office/powerpoint/2010/main" val="20793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8543" y="230831"/>
            <a:ext cx="592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REZULTATI ISTRAŽIVANJA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4149" y="1105469"/>
            <a:ext cx="107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Maksimalna akumulacija </a:t>
            </a:r>
            <a:r>
              <a:rPr lang="de-DE" dirty="0" smtClean="0"/>
              <a:t>parkiranja</a:t>
            </a:r>
            <a:r>
              <a:rPr lang="sr-Latn-RS" dirty="0" smtClean="0"/>
              <a:t> na parkiralištu P+R</a:t>
            </a:r>
            <a:r>
              <a:rPr lang="de-DE" dirty="0" smtClean="0"/>
              <a:t> </a:t>
            </a:r>
            <a:r>
              <a:rPr lang="de-DE" dirty="0"/>
              <a:t>realizuje se u 12 i 13 časova kada su utvrđena 302 parkirana </a:t>
            </a:r>
            <a:r>
              <a:rPr lang="de-DE" dirty="0" smtClean="0"/>
              <a:t>vozila</a:t>
            </a:r>
            <a:r>
              <a:rPr lang="sr-Latn-RS" dirty="0" smtClean="0"/>
              <a:t>:</a:t>
            </a:r>
            <a:endParaRPr lang="en-GB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="" xmlns:p14="http://schemas.microsoft.com/office/powerpoint/2010/main" val="702946715"/>
              </p:ext>
            </p:extLst>
          </p:nvPr>
        </p:nvGraphicFramePr>
        <p:xfrm>
          <a:off x="3548417" y="1888278"/>
          <a:ext cx="5322628" cy="2724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4147" y="4831307"/>
            <a:ext cx="1079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Direktnom</a:t>
            </a:r>
            <a:r>
              <a:rPr lang="en-US" dirty="0"/>
              <a:t> </a:t>
            </a:r>
            <a:r>
              <a:rPr lang="en-US" dirty="0" err="1"/>
              <a:t>anketom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je </a:t>
            </a:r>
            <a:r>
              <a:rPr lang="en-US" dirty="0" err="1"/>
              <a:t>utvrđeno</a:t>
            </a:r>
            <a:r>
              <a:rPr lang="en-US" dirty="0"/>
              <a:t> da je </a:t>
            </a:r>
            <a:r>
              <a:rPr lang="en-US" dirty="0" err="1"/>
              <a:t>primarni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 </a:t>
            </a:r>
            <a:r>
              <a:rPr lang="en-US" dirty="0" err="1"/>
              <a:t>parkiranja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prostoru</a:t>
            </a:r>
            <a:r>
              <a:rPr lang="en-US" dirty="0"/>
              <a:t> rad (68%), a u </a:t>
            </a:r>
            <a:r>
              <a:rPr lang="en-US" dirty="0" err="1"/>
              <a:t>manjoj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prisutna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putovanja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motivima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posete</a:t>
            </a:r>
            <a:r>
              <a:rPr lang="en-US" dirty="0"/>
              <a:t>, </a:t>
            </a:r>
            <a:r>
              <a:rPr lang="en-US" dirty="0" err="1"/>
              <a:t>privatnog</a:t>
            </a:r>
            <a:r>
              <a:rPr lang="en-US" dirty="0"/>
              <a:t> </a:t>
            </a:r>
            <a:r>
              <a:rPr lang="en-US" dirty="0" err="1"/>
              <a:t>posla</a:t>
            </a:r>
            <a:r>
              <a:rPr lang="en-US" dirty="0"/>
              <a:t>, </a:t>
            </a:r>
            <a:r>
              <a:rPr lang="en-US" dirty="0" err="1"/>
              <a:t>kupovine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rekreacije</a:t>
            </a:r>
            <a:r>
              <a:rPr lang="en-US" dirty="0"/>
              <a:t> (17%, 10%, 4% </a:t>
            </a:r>
            <a:r>
              <a:rPr lang="en-US" dirty="0" err="1"/>
              <a:t>i</a:t>
            </a:r>
            <a:r>
              <a:rPr lang="en-US" dirty="0"/>
              <a:t> 1%, </a:t>
            </a:r>
            <a:r>
              <a:rPr lang="en-US" dirty="0" err="1"/>
              <a:t>respektivno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4147" y="5936776"/>
            <a:ext cx="1086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 </a:t>
            </a:r>
            <a:r>
              <a:rPr lang="en-US" i="1" dirty="0" err="1"/>
              <a:t>parkiralištu</a:t>
            </a:r>
            <a:r>
              <a:rPr lang="en-US" i="1" dirty="0"/>
              <a:t> </a:t>
            </a:r>
            <a:r>
              <a:rPr lang="en-US" i="1" dirty="0" err="1"/>
              <a:t>P+R</a:t>
            </a:r>
            <a:r>
              <a:rPr lang="en-US" dirty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anketiran</a:t>
            </a:r>
            <a:r>
              <a:rPr lang="en-US" dirty="0" smtClean="0"/>
              <a:t> </a:t>
            </a:r>
            <a:r>
              <a:rPr lang="en-US" dirty="0"/>
              <a:t>je 81 </a:t>
            </a:r>
            <a:r>
              <a:rPr lang="en-US" dirty="0" err="1" smtClean="0"/>
              <a:t>korisnik</a:t>
            </a:r>
            <a:r>
              <a:rPr lang="sr-Latn-RS" dirty="0" smtClean="0"/>
              <a:t>; </a:t>
            </a:r>
            <a:r>
              <a:rPr lang="en-US" dirty="0"/>
              <a:t>40%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parkiralo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nastavka</a:t>
            </a:r>
            <a:r>
              <a:rPr lang="en-US" dirty="0"/>
              <a:t> </a:t>
            </a:r>
            <a:r>
              <a:rPr lang="en-US" dirty="0" err="1"/>
              <a:t>putovanja</a:t>
            </a:r>
            <a:r>
              <a:rPr lang="en-US" dirty="0"/>
              <a:t> </a:t>
            </a:r>
            <a:r>
              <a:rPr lang="en-US" dirty="0" err="1"/>
              <a:t>JGTP</a:t>
            </a:r>
            <a:r>
              <a:rPr lang="en-US" dirty="0"/>
              <a:t>-om, pa bi se </a:t>
            </a:r>
            <a:r>
              <a:rPr lang="en-US" dirty="0" err="1"/>
              <a:t>moglo</a:t>
            </a:r>
            <a:r>
              <a:rPr lang="en-US" dirty="0"/>
              <a:t> </a:t>
            </a:r>
            <a:r>
              <a:rPr lang="en-US" dirty="0" err="1"/>
              <a:t>reći</a:t>
            </a:r>
            <a:r>
              <a:rPr lang="en-US" dirty="0"/>
              <a:t> da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parkiralištu</a:t>
            </a:r>
            <a:r>
              <a:rPr lang="en-US" dirty="0"/>
              <a:t> </a:t>
            </a:r>
            <a:r>
              <a:rPr lang="en-US" dirty="0" err="1"/>
              <a:t>dnevno</a:t>
            </a:r>
            <a:r>
              <a:rPr lang="en-US" dirty="0"/>
              <a:t> </a:t>
            </a:r>
            <a:r>
              <a:rPr lang="en-US" dirty="0" err="1"/>
              <a:t>parkira</a:t>
            </a:r>
            <a:r>
              <a:rPr lang="en-US" dirty="0"/>
              <a:t> 197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P+R</a:t>
            </a:r>
            <a:r>
              <a:rPr lang="en-US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793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395785" y="941696"/>
            <a:ext cx="11013743" cy="5022376"/>
          </a:xfrm>
          <a:prstGeom prst="round2Diag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156182" y="202062"/>
            <a:ext cx="4128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/>
              <a:t>REZULTATI ISTRAŽIVANJA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6036" y="1119116"/>
            <a:ext cx="107134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6% korisnika je izjavilo da im je komplikovana procedura registracije u tarifni </a:t>
            </a:r>
            <a:r>
              <a:rPr lang="de-DE" dirty="0" smtClean="0"/>
              <a:t>sistem</a:t>
            </a:r>
            <a:r>
              <a:rPr lang="sr-Latn-RS" dirty="0" smtClean="0"/>
              <a:t>. Mada</a:t>
            </a:r>
            <a:r>
              <a:rPr lang="de-DE" dirty="0" smtClean="0"/>
              <a:t>,</a:t>
            </a:r>
            <a:r>
              <a:rPr lang="sr-Latn-RS" dirty="0" smtClean="0"/>
              <a:t> </a:t>
            </a:r>
            <a:r>
              <a:rPr lang="de-DE" dirty="0" smtClean="0"/>
              <a:t>broj </a:t>
            </a:r>
            <a:r>
              <a:rPr lang="de-DE" dirty="0"/>
              <a:t>korisnika koji ne koriste ovaj sistem iz navedenog razloga bi mogao biti znatno veći</a:t>
            </a:r>
            <a:r>
              <a:rPr lang="de-DE" dirty="0" smtClean="0"/>
              <a:t>.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Gotovo polovina (47%) korisnika ovog sistema putuje van centralne zone, na šta bi određenom verovatnoćom trebalo računati prilikom planiranja ovakvih sistema</a:t>
            </a:r>
            <a:r>
              <a:rPr lang="de-DE" dirty="0" smtClean="0"/>
              <a:t>.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Utvrđen je deo</a:t>
            </a:r>
            <a:r>
              <a:rPr lang="de-DE" dirty="0" smtClean="0"/>
              <a:t> </a:t>
            </a:r>
            <a:r>
              <a:rPr lang="de-DE" dirty="0"/>
              <a:t>korisnika koji su pre P+R sistema za putovanje koristili JGTP. Njih je na ovoj lokaciji bilo 47%. </a:t>
            </a:r>
            <a:r>
              <a:rPr lang="de-DE" dirty="0" smtClean="0"/>
              <a:t>O</a:t>
            </a:r>
            <a:r>
              <a:rPr lang="sr-Latn-RS" dirty="0" smtClean="0"/>
              <a:t>ni</a:t>
            </a:r>
            <a:r>
              <a:rPr lang="de-DE" dirty="0" smtClean="0"/>
              <a:t> </a:t>
            </a:r>
            <a:r>
              <a:rPr lang="de-DE" dirty="0"/>
              <a:t>nisu ciljna grupa uvođenja P+R </a:t>
            </a:r>
            <a:r>
              <a:rPr lang="de-DE" dirty="0" smtClean="0"/>
              <a:t>sistema</a:t>
            </a:r>
            <a:r>
              <a:rPr lang="sr-Latn-RS" dirty="0" smtClean="0"/>
              <a:t> - </a:t>
            </a:r>
            <a:r>
              <a:rPr lang="de-DE" dirty="0" smtClean="0"/>
              <a:t>njih </a:t>
            </a:r>
            <a:r>
              <a:rPr lang="de-DE" dirty="0"/>
              <a:t>bi trebalo tretirati kao negativan efekat</a:t>
            </a:r>
            <a:r>
              <a:rPr lang="de-DE" dirty="0" smtClean="0"/>
              <a:t>.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Istraživanjem je dobijeno</a:t>
            </a:r>
            <a:r>
              <a:rPr lang="de-DE" dirty="0" smtClean="0"/>
              <a:t> </a:t>
            </a:r>
            <a:r>
              <a:rPr lang="de-DE" dirty="0"/>
              <a:t>da je od 197 P+R korisnika na dan samo 55 „ciljanih“ P+R korisnika, tj. korisnika koji su putovanje u centar grada automobilom zamenili P+R sistemom</a:t>
            </a:r>
            <a:r>
              <a:rPr lang="de-DE" dirty="0" smtClean="0"/>
              <a:t>.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anketiranim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75% </a:t>
            </a:r>
            <a:r>
              <a:rPr lang="en-US" dirty="0" err="1"/>
              <a:t>njih</a:t>
            </a:r>
            <a:r>
              <a:rPr lang="en-US" dirty="0"/>
              <a:t> je </a:t>
            </a:r>
            <a:r>
              <a:rPr lang="en-US" dirty="0" err="1"/>
              <a:t>istaklo</a:t>
            </a:r>
            <a:r>
              <a:rPr lang="en-US" dirty="0"/>
              <a:t> da je </a:t>
            </a:r>
            <a:r>
              <a:rPr lang="en-US" dirty="0" err="1"/>
              <a:t>počelo</a:t>
            </a:r>
            <a:r>
              <a:rPr lang="en-US" dirty="0"/>
              <a:t> da </a:t>
            </a:r>
            <a:r>
              <a:rPr lang="en-US" dirty="0" err="1"/>
              <a:t>upotrebljava</a:t>
            </a:r>
            <a:r>
              <a:rPr lang="en-US" dirty="0"/>
              <a:t> </a:t>
            </a:r>
            <a:r>
              <a:rPr lang="en-US" dirty="0" err="1"/>
              <a:t>P+R</a:t>
            </a:r>
            <a:r>
              <a:rPr lang="en-US" dirty="0"/>
              <a:t> </a:t>
            </a:r>
            <a:r>
              <a:rPr lang="en-US" dirty="0" err="1"/>
              <a:t>opciju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restriktivnih</a:t>
            </a:r>
            <a:r>
              <a:rPr lang="en-US" dirty="0"/>
              <a:t>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parkiranja</a:t>
            </a:r>
            <a:r>
              <a:rPr lang="en-US" dirty="0"/>
              <a:t> u </a:t>
            </a:r>
            <a:r>
              <a:rPr lang="en-US" dirty="0" err="1"/>
              <a:t>centralnoj</a:t>
            </a:r>
            <a:r>
              <a:rPr lang="en-US" dirty="0"/>
              <a:t> </a:t>
            </a:r>
            <a:r>
              <a:rPr lang="en-US" dirty="0" err="1"/>
              <a:t>zoni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vremenskog</a:t>
            </a:r>
            <a:r>
              <a:rPr lang="en-US" dirty="0"/>
              <a:t> </a:t>
            </a:r>
            <a:r>
              <a:rPr lang="en-US" dirty="0" err="1"/>
              <a:t>ograničenja</a:t>
            </a:r>
            <a:r>
              <a:rPr lang="en-US" dirty="0"/>
              <a:t> </a:t>
            </a:r>
            <a:r>
              <a:rPr lang="en-US" dirty="0" err="1"/>
              <a:t>parkiranja</a:t>
            </a:r>
            <a:r>
              <a:rPr lang="en-US" dirty="0"/>
              <a:t>. </a:t>
            </a:r>
            <a:r>
              <a:rPr lang="sr-Latn-RS" dirty="0" smtClean="0"/>
              <a:t>Iz ovoga se zaključuje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implementaciju</a:t>
            </a:r>
            <a:r>
              <a:rPr lang="en-US" dirty="0"/>
              <a:t> </a:t>
            </a:r>
            <a:r>
              <a:rPr lang="en-US" dirty="0" err="1"/>
              <a:t>P+R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mora da </a:t>
            </a:r>
            <a:r>
              <a:rPr lang="en-US" dirty="0" err="1"/>
              <a:t>prati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regulisanje</a:t>
            </a:r>
            <a:r>
              <a:rPr lang="en-US" dirty="0"/>
              <a:t> </a:t>
            </a:r>
            <a:r>
              <a:rPr lang="en-US" dirty="0" err="1"/>
              <a:t>parkiranja</a:t>
            </a:r>
            <a:r>
              <a:rPr lang="en-US" dirty="0"/>
              <a:t> u </a:t>
            </a:r>
            <a:r>
              <a:rPr lang="en-US" dirty="0" err="1"/>
              <a:t>centru</a:t>
            </a:r>
            <a:r>
              <a:rPr lang="en-US" dirty="0"/>
              <a:t> </a:t>
            </a:r>
            <a:r>
              <a:rPr lang="en-US" dirty="0" err="1"/>
              <a:t>grada</a:t>
            </a:r>
            <a:r>
              <a:rPr lang="en-US" dirty="0"/>
              <a:t>.</a:t>
            </a:r>
            <a:r>
              <a:rPr lang="de-DE" dirty="0" smtClean="0"/>
              <a:t> </a:t>
            </a:r>
            <a:endParaRPr lang="en-GB" dirty="0"/>
          </a:p>
        </p:txBody>
      </p:sp>
      <p:grpSp>
        <p:nvGrpSpPr>
          <p:cNvPr id="12" name="Group 14"/>
          <p:cNvGrpSpPr/>
          <p:nvPr/>
        </p:nvGrpSpPr>
        <p:grpSpPr>
          <a:xfrm>
            <a:off x="6877298" y="6208625"/>
            <a:ext cx="459485" cy="456623"/>
            <a:chOff x="7797010" y="2267533"/>
            <a:chExt cx="459485" cy="456623"/>
          </a:xfrm>
        </p:grpSpPr>
        <p:sp>
          <p:nvSpPr>
            <p:cNvPr id="13" name="Flowchart: Extract 12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93996" y="2324046"/>
              <a:ext cx="26551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atin typeface="Bookman Old Style" pitchFamily="18" charset="0"/>
                </a:rPr>
                <a:t>!</a:t>
              </a:r>
              <a:endParaRPr lang="en-US" sz="2000" b="1" dirty="0">
                <a:latin typeface="Bookman Old Style" pitchFamily="18" charset="0"/>
              </a:endParaRPr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316199" y="6390027"/>
            <a:ext cx="4724400" cy="45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b="1" dirty="0" smtClean="0"/>
              <a:t>ZAŠTIĆENO AUTORSKIM PRAVOM</a:t>
            </a:r>
            <a:r>
              <a:rPr lang="sr-Latn-RS" sz="1100" b="1" baseline="0" dirty="0" smtClean="0"/>
              <a:t>. SVA</a:t>
            </a:r>
            <a:r>
              <a:rPr lang="sr-Latn-RS" sz="1100" b="1" dirty="0" smtClean="0"/>
              <a:t> PRAVA ZADRŽANA.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/>
          </a:p>
        </p:txBody>
      </p:sp>
    </p:spTree>
    <p:extLst>
      <p:ext uri="{BB962C8B-B14F-4D97-AF65-F5344CB8AC3E}">
        <p14:creationId xmlns="" xmlns:p14="http://schemas.microsoft.com/office/powerpoint/2010/main" val="20793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6877298" y="6208625"/>
            <a:ext cx="459485" cy="456623"/>
            <a:chOff x="7797010" y="2267533"/>
            <a:chExt cx="459485" cy="456623"/>
          </a:xfrm>
        </p:grpSpPr>
        <p:sp>
          <p:nvSpPr>
            <p:cNvPr id="15" name="Flowchart: Extract 14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3996" y="2324046"/>
              <a:ext cx="26551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atin typeface="Bookman Old Style" pitchFamily="18" charset="0"/>
                </a:rPr>
                <a:t>!</a:t>
              </a:r>
              <a:endParaRPr lang="en-US" sz="2000" b="1" dirty="0">
                <a:latin typeface="Bookman Old Style" pitchFamily="18" charset="0"/>
              </a:endParaRPr>
            </a:p>
          </p:txBody>
        </p:sp>
      </p:grp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316199" y="6390027"/>
            <a:ext cx="4724400" cy="45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b="1" dirty="0" smtClean="0"/>
              <a:t>ZAŠTIĆENO AUTORSKIM PRAVOM</a:t>
            </a:r>
            <a:r>
              <a:rPr lang="sr-Latn-RS" sz="1100" b="1" baseline="0" dirty="0" smtClean="0"/>
              <a:t>. SVA</a:t>
            </a:r>
            <a:r>
              <a:rPr lang="sr-Latn-RS" sz="1100" b="1" dirty="0" smtClean="0"/>
              <a:t> PRAVA ZADRŽANA.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/>
          </a:p>
        </p:txBody>
      </p:sp>
      <p:sp>
        <p:nvSpPr>
          <p:cNvPr id="2" name="Rectangle 1"/>
          <p:cNvSpPr/>
          <p:nvPr/>
        </p:nvSpPr>
        <p:spPr>
          <a:xfrm>
            <a:off x="4179728" y="265287"/>
            <a:ext cx="4128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/>
              <a:t>REZULTATI ISTRAŽIVANJA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0501" y="1201003"/>
            <a:ext cx="1080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֍</a:t>
            </a:r>
            <a:r>
              <a:rPr lang="sr-Latn-RS" dirty="0" smtClean="0"/>
              <a:t> K</a:t>
            </a:r>
            <a:r>
              <a:rPr lang="en-US" dirty="0" err="1" smtClean="0"/>
              <a:t>orisnici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rangirali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P+R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 smtClean="0"/>
              <a:t>značaju</a:t>
            </a:r>
            <a:r>
              <a:rPr lang="sr-Latn-RS" dirty="0" smtClean="0"/>
              <a:t>, pa su </a:t>
            </a:r>
            <a:r>
              <a:rPr lang="en-US" dirty="0" err="1" smtClean="0"/>
              <a:t>rezultati</a:t>
            </a:r>
            <a:r>
              <a:rPr lang="en-US" dirty="0" smtClean="0"/>
              <a:t> </a:t>
            </a:r>
            <a:r>
              <a:rPr lang="en-US" dirty="0" err="1"/>
              <a:t>stavljeni</a:t>
            </a:r>
            <a:r>
              <a:rPr lang="en-US" dirty="0"/>
              <a:t> u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 smtClean="0"/>
              <a:t>sa</a:t>
            </a:r>
            <a:endParaRPr lang="sr-Latn-RS" dirty="0"/>
          </a:p>
          <a:p>
            <a:r>
              <a:rPr lang="sr-Latn-RS" dirty="0"/>
              <a:t> </a:t>
            </a:r>
            <a:r>
              <a:rPr lang="sr-Latn-RS" dirty="0" smtClean="0"/>
              <a:t>    </a:t>
            </a:r>
            <a:r>
              <a:rPr lang="en-US" dirty="0" err="1" smtClean="0"/>
              <a:t>rezultatima</a:t>
            </a:r>
            <a:r>
              <a:rPr lang="en-US" dirty="0" smtClean="0"/>
              <a:t> </a:t>
            </a:r>
            <a:r>
              <a:rPr lang="en-US" dirty="0" err="1"/>
              <a:t>dobijenim</a:t>
            </a:r>
            <a:r>
              <a:rPr lang="en-US" dirty="0"/>
              <a:t> </a:t>
            </a:r>
            <a:r>
              <a:rPr lang="en-US" dirty="0" err="1"/>
              <a:t>anketom</a:t>
            </a:r>
            <a:r>
              <a:rPr lang="en-US" dirty="0"/>
              <a:t> </a:t>
            </a:r>
            <a:r>
              <a:rPr lang="en-US" dirty="0" err="1"/>
              <a:t>eksperata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 smtClean="0"/>
              <a:t>studije</a:t>
            </a:r>
            <a:r>
              <a:rPr lang="sr-Latn-RS" dirty="0"/>
              <a:t>.</a:t>
            </a:r>
            <a:endParaRPr lang="en-GB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="" xmlns:p14="http://schemas.microsoft.com/office/powerpoint/2010/main" val="827130809"/>
              </p:ext>
            </p:extLst>
          </p:nvPr>
        </p:nvGraphicFramePr>
        <p:xfrm>
          <a:off x="3159992" y="2074743"/>
          <a:ext cx="5690044" cy="3111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0500" y="5500048"/>
            <a:ext cx="10809027" cy="923330"/>
          </a:xfrm>
          <a:prstGeom prst="rect">
            <a:avLst/>
          </a:prstGeom>
          <a:solidFill>
            <a:srgbClr val="ECEABA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/>
              <a:t>► K</a:t>
            </a:r>
            <a:r>
              <a:rPr lang="en-US" dirty="0" err="1" smtClean="0"/>
              <a:t>orisnici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eksperti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rangirali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parametra</a:t>
            </a:r>
            <a:r>
              <a:rPr lang="en-US" dirty="0"/>
              <a:t> </a:t>
            </a:r>
            <a:r>
              <a:rPr lang="en-US" b="1" i="1" dirty="0" err="1"/>
              <a:t>kapacitet</a:t>
            </a:r>
            <a:r>
              <a:rPr lang="en-US" b="1" i="1" dirty="0"/>
              <a:t> </a:t>
            </a:r>
            <a:r>
              <a:rPr lang="en-US" b="1" i="1" dirty="0" err="1"/>
              <a:t>parkirališta</a:t>
            </a:r>
            <a:r>
              <a:rPr lang="en-US" b="1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ovde</a:t>
            </a:r>
            <a:r>
              <a:rPr lang="en-US" dirty="0"/>
              <a:t> </a:t>
            </a:r>
            <a:r>
              <a:rPr lang="en-US" dirty="0" err="1"/>
              <a:t>zapravo</a:t>
            </a:r>
            <a:r>
              <a:rPr lang="en-US" dirty="0"/>
              <a:t> </a:t>
            </a:r>
            <a:r>
              <a:rPr lang="en-US" dirty="0" err="1"/>
              <a:t>označava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pronalaska</a:t>
            </a:r>
            <a:r>
              <a:rPr lang="en-US" dirty="0"/>
              <a:t> </a:t>
            </a:r>
            <a:r>
              <a:rPr lang="en-US" dirty="0" err="1"/>
              <a:t>slobodnog</a:t>
            </a:r>
            <a:r>
              <a:rPr lang="en-US" dirty="0"/>
              <a:t> parking </a:t>
            </a:r>
            <a:r>
              <a:rPr lang="en-US" dirty="0" err="1"/>
              <a:t>mesta</a:t>
            </a:r>
            <a:r>
              <a:rPr lang="en-US" dirty="0"/>
              <a:t>. </a:t>
            </a: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eksperti</a:t>
            </a:r>
            <a:r>
              <a:rPr lang="en-US" dirty="0"/>
              <a:t> </a:t>
            </a:r>
            <a:r>
              <a:rPr lang="en-US" dirty="0" err="1"/>
              <a:t>stavili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pretposlednje</a:t>
            </a:r>
            <a:r>
              <a:rPr lang="en-US" dirty="0"/>
              <a:t> </a:t>
            </a:r>
            <a:r>
              <a:rPr lang="en-US" dirty="0" err="1"/>
              <a:t>mesto</a:t>
            </a:r>
            <a:r>
              <a:rPr lang="en-US" dirty="0"/>
              <a:t>, </a:t>
            </a:r>
            <a:r>
              <a:rPr lang="en-US" dirty="0" err="1"/>
              <a:t>korisnicima</a:t>
            </a:r>
            <a:r>
              <a:rPr lang="en-US" dirty="0"/>
              <a:t> je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parametar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i="1" dirty="0" err="1"/>
              <a:t>kvalitet</a:t>
            </a:r>
            <a:r>
              <a:rPr lang="en-US" i="1" dirty="0"/>
              <a:t> </a:t>
            </a:r>
            <a:r>
              <a:rPr lang="en-US" i="1" dirty="0" err="1"/>
              <a:t>usluge</a:t>
            </a:r>
            <a:r>
              <a:rPr lang="en-US" i="1" dirty="0"/>
              <a:t> </a:t>
            </a:r>
            <a:r>
              <a:rPr lang="en-US" i="1" dirty="0" err="1"/>
              <a:t>JGTP</a:t>
            </a:r>
            <a:r>
              <a:rPr lang="en-US" i="1" dirty="0"/>
              <a:t>-a</a:t>
            </a:r>
            <a:r>
              <a:rPr lang="en-US" dirty="0"/>
              <a:t>, </a:t>
            </a:r>
            <a:r>
              <a:rPr lang="en-US" dirty="0" err="1"/>
              <a:t>najznačajniji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793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9</a:t>
            </a:fld>
            <a:endParaRPr dirty="0"/>
          </a:p>
        </p:txBody>
      </p:sp>
      <p:sp>
        <p:nvSpPr>
          <p:cNvPr id="216" name="Google Shape;216;p27"/>
          <p:cNvSpPr txBox="1">
            <a:spLocks noGrp="1"/>
          </p:cNvSpPr>
          <p:nvPr>
            <p:ph type="ctrTitle" idx="4294967295"/>
          </p:nvPr>
        </p:nvSpPr>
        <p:spPr>
          <a:xfrm>
            <a:off x="0" y="381000"/>
            <a:ext cx="10182225" cy="8620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r-Latn-RS" dirty="0" smtClean="0">
                <a:solidFill>
                  <a:schemeClr val="accent1"/>
                </a:solidFill>
              </a:rPr>
              <a:t>Alternativna radna vremena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17" name="Google Shape;217;p27"/>
          <p:cNvSpPr txBox="1">
            <a:spLocks noGrp="1"/>
          </p:cNvSpPr>
          <p:nvPr>
            <p:ph type="subTitle" idx="4294967295"/>
          </p:nvPr>
        </p:nvSpPr>
        <p:spPr>
          <a:xfrm>
            <a:off x="423081" y="1428750"/>
            <a:ext cx="8570794" cy="51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067"/>
              </a:spcAft>
              <a:buFont typeface="Wingdings" pitchFamily="2" charset="2"/>
              <a:buChar char="ü"/>
            </a:pPr>
            <a:r>
              <a:rPr lang="sr-Latn-RS" sz="2400" dirty="0" smtClean="0">
                <a:solidFill>
                  <a:schemeClr val="lt1"/>
                </a:solidFill>
              </a:rPr>
              <a:t> Fleksibilno radno vreme;</a:t>
            </a:r>
          </a:p>
          <a:p>
            <a:pPr marL="0" indent="0">
              <a:spcBef>
                <a:spcPts val="0"/>
              </a:spcBef>
              <a:spcAft>
                <a:spcPts val="1067"/>
              </a:spcAft>
              <a:buFont typeface="Wingdings" pitchFamily="2" charset="2"/>
              <a:buChar char="ü"/>
            </a:pPr>
            <a:r>
              <a:rPr lang="sr-Latn-RS" sz="2400" dirty="0" smtClean="0">
                <a:solidFill>
                  <a:schemeClr val="lt1"/>
                </a:solidFill>
              </a:rPr>
              <a:t> Raspoređene smene;</a:t>
            </a:r>
          </a:p>
          <a:p>
            <a:pPr marL="0" indent="0">
              <a:spcBef>
                <a:spcPts val="0"/>
              </a:spcBef>
              <a:spcAft>
                <a:spcPts val="1067"/>
              </a:spcAft>
              <a:buFont typeface="Wingdings" pitchFamily="2" charset="2"/>
              <a:buChar char="ü"/>
            </a:pPr>
            <a:r>
              <a:rPr lang="sr-Latn-RS" sz="2400" dirty="0" smtClean="0">
                <a:solidFill>
                  <a:schemeClr val="lt1"/>
                </a:solidFill>
              </a:rPr>
              <a:t> Odlaganje putovanja sa motivima čija vremena realizacije nisu strogo definisana mogu se postići pružanjem olakšica za putovanje u vanvršnom periodu.</a:t>
            </a:r>
          </a:p>
        </p:txBody>
      </p:sp>
      <p:pic>
        <p:nvPicPr>
          <p:cNvPr id="6" name="Picture 5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48771" y="285728"/>
            <a:ext cx="3143229" cy="29527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" name="Group 6"/>
          <p:cNvGrpSpPr/>
          <p:nvPr/>
        </p:nvGrpSpPr>
        <p:grpSpPr>
          <a:xfrm>
            <a:off x="5333995" y="5905515"/>
            <a:ext cx="5547579" cy="657150"/>
            <a:chOff x="6746240" y="4274987"/>
            <a:chExt cx="4160684" cy="492863"/>
          </a:xfrm>
        </p:grpSpPr>
        <p:sp>
          <p:nvSpPr>
            <p:cNvPr id="8" name="TextBox 7"/>
            <p:cNvSpPr txBox="1"/>
            <p:nvPr/>
          </p:nvSpPr>
          <p:spPr>
            <a:xfrm>
              <a:off x="7170420" y="4532961"/>
              <a:ext cx="3736504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300" b="1" dirty="0" smtClean="0"/>
                <a:t>ZAŠTIĆENO AUTORSKIM PRAVOM</a:t>
              </a:r>
              <a:r>
                <a:rPr lang="sr-Cyrl-RS" sz="1300" b="1" dirty="0" smtClean="0"/>
                <a:t>. </a:t>
              </a:r>
              <a:r>
                <a:rPr lang="sr-Latn-RS" sz="1300" b="1" dirty="0" smtClean="0"/>
                <a:t>SVA PRAVA ZADRŽANA</a:t>
              </a:r>
              <a:r>
                <a:rPr lang="sr-Cyrl-RS" sz="1300" b="1" dirty="0" smtClean="0"/>
                <a:t>.</a:t>
              </a:r>
              <a:endParaRPr lang="en-US" sz="1300" b="1" dirty="0"/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6746240" y="4274987"/>
              <a:ext cx="464820" cy="492863"/>
              <a:chOff x="6096000" y="4051657"/>
              <a:chExt cx="464820" cy="492863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7445" y="4105939"/>
                <a:ext cx="240692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3200" b="1" dirty="0" smtClean="0"/>
                  <a:t>!</a:t>
                </a:r>
                <a:endParaRPr lang="en-US" sz="3200" b="1" dirty="0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17542</TotalTime>
  <Words>2361</Words>
  <Application>Microsoft Office PowerPoint</Application>
  <PresentationFormat>Custom</PresentationFormat>
  <Paragraphs>215</Paragraphs>
  <Slides>21</Slides>
  <Notes>19</Notes>
  <HiddenSlides>13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Alternativna radna vremena </vt:lpstr>
      <vt:lpstr>Alternativni vidovi prevoza (veza sa zahtevima za parkiranje)</vt:lpstr>
      <vt:lpstr>Integrisani tarifni sistem</vt:lpstr>
      <vt:lpstr>Poboljšanje bezbednosti saobraćaja</vt:lpstr>
      <vt:lpstr>Slide 13</vt:lpstr>
      <vt:lpstr>Slide 14</vt:lpstr>
      <vt:lpstr>Slide 15</vt:lpstr>
      <vt:lpstr>Slide 16</vt:lpstr>
      <vt:lpstr>Režimi dinamičkog saobraćaja i parkiranje</vt:lpstr>
      <vt:lpstr>Marketinški programi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Vlada</cp:lastModifiedBy>
  <cp:revision>194</cp:revision>
  <cp:lastPrinted>2019-11-25T13:18:11Z</cp:lastPrinted>
  <dcterms:created xsi:type="dcterms:W3CDTF">2018-04-24T17:14:44Z</dcterms:created>
  <dcterms:modified xsi:type="dcterms:W3CDTF">2022-05-18T07:55:06Z</dcterms:modified>
</cp:coreProperties>
</file>