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handoutMasterIdLst>
    <p:handoutMasterId r:id="rId18"/>
  </p:handoutMasterIdLst>
  <p:sldIdLst>
    <p:sldId id="295" r:id="rId2"/>
    <p:sldId id="296" r:id="rId3"/>
    <p:sldId id="297" r:id="rId4"/>
    <p:sldId id="298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79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FFFF"/>
    <a:srgbClr val="FFCC00"/>
    <a:srgbClr val="99FF33"/>
    <a:srgbClr val="00004C"/>
    <a:srgbClr val="000099"/>
    <a:srgbClr val="000066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2" autoAdjust="0"/>
    <p:restoredTop sz="94581" autoAdjust="0"/>
  </p:normalViewPr>
  <p:slideViewPr>
    <p:cSldViewPr>
      <p:cViewPr varScale="1">
        <p:scale>
          <a:sx n="85" d="100"/>
          <a:sy n="85" d="100"/>
        </p:scale>
        <p:origin x="145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5" d="100"/>
          <a:sy n="105" d="100"/>
        </p:scale>
        <p:origin x="3462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B992B75-179F-438C-927E-948DAC2CF0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890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1B2DBCD-D16C-4320-92D5-C1FD697A0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68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2B83D8-9B1B-4807-8BEB-AA64FD3012C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44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676400"/>
            <a:ext cx="7772400" cy="1828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8DD2436A-79CF-43F7-89CB-C1546FC16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Text Box 8"/>
          <p:cNvSpPr txBox="1">
            <a:spLocks noChangeArrowheads="1"/>
          </p:cNvSpPr>
          <p:nvPr userDrawn="1"/>
        </p:nvSpPr>
        <p:spPr bwMode="auto">
          <a:xfrm>
            <a:off x="6781800" y="6444784"/>
            <a:ext cx="2132315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sz="1500" i="1">
                <a:solidFill>
                  <a:srgbClr val="3B3470"/>
                </a:solidFill>
                <a:latin typeface="Arial" pitchFamily="34" charset="0"/>
                <a:cs typeface="Arial" pitchFamily="34" charset="0"/>
              </a:rPr>
              <a:t>Doc. dr </a:t>
            </a:r>
            <a:r>
              <a:rPr lang="sr-Latn-RS" sz="1500" i="1">
                <a:solidFill>
                  <a:srgbClr val="3B3470"/>
                </a:solidFill>
                <a:latin typeface="Arial" pitchFamily="34" charset="0"/>
                <a:cs typeface="Arial" pitchFamily="34" charset="0"/>
              </a:rPr>
              <a:t>Đorđe</a:t>
            </a:r>
            <a:r>
              <a:rPr lang="sr-Latn-RS" sz="1500" i="1" baseline="0">
                <a:solidFill>
                  <a:srgbClr val="3B34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RS" sz="1500" i="1" baseline="0" dirty="0">
                <a:solidFill>
                  <a:srgbClr val="3B3470"/>
                </a:solidFill>
                <a:latin typeface="Arial" pitchFamily="34" charset="0"/>
                <a:cs typeface="Arial" pitchFamily="34" charset="0"/>
              </a:rPr>
              <a:t>Petrović</a:t>
            </a:r>
            <a:endParaRPr lang="en-US" sz="1500" i="1" dirty="0">
              <a:solidFill>
                <a:srgbClr val="3B347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 userDrawn="1"/>
        </p:nvSpPr>
        <p:spPr bwMode="auto">
          <a:xfrm>
            <a:off x="3429000" y="161925"/>
            <a:ext cx="2286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500" dirty="0">
                <a:solidFill>
                  <a:srgbClr val="3B3470"/>
                </a:solidFill>
              </a:rPr>
              <a:t>Tehnička termodinamika</a:t>
            </a:r>
            <a:endParaRPr lang="en-US" sz="1500" dirty="0">
              <a:solidFill>
                <a:srgbClr val="3B3470"/>
              </a:solidFill>
            </a:endParaRPr>
          </a:p>
        </p:txBody>
      </p:sp>
      <p:sp>
        <p:nvSpPr>
          <p:cNvPr id="16394" name="Line 10"/>
          <p:cNvSpPr>
            <a:spLocks noChangeShapeType="1"/>
          </p:cNvSpPr>
          <p:nvPr userDrawn="1"/>
        </p:nvSpPr>
        <p:spPr bwMode="auto">
          <a:xfrm>
            <a:off x="228600" y="6400800"/>
            <a:ext cx="86836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395" name="Text Box 11"/>
          <p:cNvSpPr txBox="1">
            <a:spLocks noChangeArrowheads="1"/>
          </p:cNvSpPr>
          <p:nvPr userDrawn="1"/>
        </p:nvSpPr>
        <p:spPr bwMode="auto">
          <a:xfrm>
            <a:off x="133350" y="6437313"/>
            <a:ext cx="250983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  <a:defRPr/>
            </a:pPr>
            <a:r>
              <a:rPr lang="sr-Latn-CS" sz="1400">
                <a:solidFill>
                  <a:srgbClr val="3B3470"/>
                </a:solidFill>
              </a:rPr>
              <a:t>Saobraćajni fakultet, Beograd</a:t>
            </a:r>
            <a:endParaRPr lang="en-US">
              <a:solidFill>
                <a:srgbClr val="3B3470"/>
              </a:solidFill>
            </a:endParaRPr>
          </a:p>
        </p:txBody>
      </p:sp>
      <p:sp>
        <p:nvSpPr>
          <p:cNvPr id="16399" name="Line 15"/>
          <p:cNvSpPr>
            <a:spLocks noChangeShapeType="1"/>
          </p:cNvSpPr>
          <p:nvPr userDrawn="1"/>
        </p:nvSpPr>
        <p:spPr bwMode="auto">
          <a:xfrm>
            <a:off x="228600" y="533400"/>
            <a:ext cx="86836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Text Box 11"/>
          <p:cNvSpPr txBox="1">
            <a:spLocks noChangeArrowheads="1"/>
          </p:cNvSpPr>
          <p:nvPr userDrawn="1"/>
        </p:nvSpPr>
        <p:spPr bwMode="auto">
          <a:xfrm>
            <a:off x="4171891" y="6430935"/>
            <a:ext cx="800219" cy="32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tabLst>
                <a:tab pos="409575" algn="l"/>
              </a:tabLst>
              <a:defRPr/>
            </a:pPr>
            <a:r>
              <a:rPr lang="en-US" sz="1400" dirty="0">
                <a:solidFill>
                  <a:srgbClr val="3B3470"/>
                </a:solidFill>
              </a:rPr>
              <a:t>- </a:t>
            </a:r>
            <a:r>
              <a:rPr lang="en-US" sz="1400">
                <a:solidFill>
                  <a:srgbClr val="3B3470"/>
                </a:solidFill>
              </a:rPr>
              <a:t>20</a:t>
            </a:r>
            <a:r>
              <a:rPr lang="sr-Latn-RS" sz="1400">
                <a:solidFill>
                  <a:srgbClr val="3B3470"/>
                </a:solidFill>
              </a:rPr>
              <a:t>2</a:t>
            </a:r>
            <a:r>
              <a:rPr lang="en-GB" sz="1400">
                <a:solidFill>
                  <a:srgbClr val="3B3470"/>
                </a:solidFill>
              </a:rPr>
              <a:t>5</a:t>
            </a:r>
            <a:r>
              <a:rPr lang="en-US" sz="1400">
                <a:solidFill>
                  <a:srgbClr val="3B3470"/>
                </a:solidFill>
              </a:rPr>
              <a:t> </a:t>
            </a:r>
            <a:r>
              <a:rPr lang="en-US" sz="1400" dirty="0">
                <a:solidFill>
                  <a:srgbClr val="3B3470"/>
                </a:solidFill>
              </a:rPr>
              <a:t>-</a:t>
            </a:r>
            <a:endParaRPr lang="en-US" dirty="0">
              <a:solidFill>
                <a:srgbClr val="3B3470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6.pn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image" Target="../media/image45.png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52.png"/><Relationship Id="rId5" Type="http://schemas.openxmlformats.org/officeDocument/2006/relationships/image" Target="../media/image39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dj.petrovic@sf.bg.ac.rs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image" Target="../media/image22.png"/><Relationship Id="rId21" Type="http://schemas.openxmlformats.org/officeDocument/2006/relationships/image" Target="../media/image14.png"/><Relationship Id="rId7" Type="http://schemas.openxmlformats.org/officeDocument/2006/relationships/image" Target="../media/image26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image" Target="../media/image21.png"/><Relationship Id="rId16" Type="http://schemas.openxmlformats.org/officeDocument/2006/relationships/image" Target="../media/image10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5.png"/><Relationship Id="rId5" Type="http://schemas.openxmlformats.org/officeDocument/2006/relationships/image" Target="../media/image24.png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image" Target="../media/image23.png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image" Target="../media/image36.png"/><Relationship Id="rId21" Type="http://schemas.openxmlformats.org/officeDocument/2006/relationships/image" Target="../media/image14.png"/><Relationship Id="rId7" Type="http://schemas.openxmlformats.org/officeDocument/2006/relationships/image" Target="../media/image26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image" Target="../media/image35.png"/><Relationship Id="rId16" Type="http://schemas.openxmlformats.org/officeDocument/2006/relationships/image" Target="../media/image10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5.png"/><Relationship Id="rId5" Type="http://schemas.openxmlformats.org/officeDocument/2006/relationships/image" Target="../media/image38.png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image" Target="../media/image37.png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9240" y="1981200"/>
            <a:ext cx="8205521" cy="83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4400" b="1" dirty="0">
                <a:solidFill>
                  <a:schemeClr val="bg1"/>
                </a:solidFill>
              </a:rPr>
              <a:t>Vežbe 8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sr-Latn-RS" sz="4400" b="1" dirty="0">
                <a:solidFill>
                  <a:schemeClr val="bg1"/>
                </a:solidFill>
              </a:rPr>
              <a:t>– Isticanje gasova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85800"/>
            <a:ext cx="7964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3</a:t>
            </a:r>
            <a:r>
              <a:rPr lang="en-US" dirty="0"/>
              <a:t>. </a:t>
            </a:r>
            <a:r>
              <a:rPr lang="en-US" dirty="0" err="1"/>
              <a:t>korak</a:t>
            </a:r>
            <a:r>
              <a:rPr lang="en-US" dirty="0"/>
              <a:t> –</a:t>
            </a:r>
            <a:r>
              <a:rPr lang="sr-Latn-RS" dirty="0"/>
              <a:t> Izračunavanje </a:t>
            </a:r>
            <a:r>
              <a:rPr lang="en-US" dirty="0" err="1"/>
              <a:t>brzin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isticanja</a:t>
            </a:r>
            <a:r>
              <a:rPr lang="en-US" dirty="0"/>
              <a:t> u </a:t>
            </a:r>
            <a:r>
              <a:rPr lang="en-US" dirty="0" err="1"/>
              <a:t>izlaznom</a:t>
            </a:r>
            <a:r>
              <a:rPr lang="en-US" dirty="0"/>
              <a:t> </a:t>
            </a:r>
            <a:r>
              <a:rPr lang="en-US" dirty="0" err="1"/>
              <a:t>preseku</a:t>
            </a:r>
            <a:r>
              <a:rPr lang="en-US" dirty="0"/>
              <a:t> </a:t>
            </a:r>
            <a:r>
              <a:rPr lang="en-US" dirty="0" err="1"/>
              <a:t>mlaznik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152400" y="1295400"/>
                <a:ext cx="2566087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2∗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295400"/>
                <a:ext cx="2566087" cy="1183529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3429000" y="1752600"/>
                <a:ext cx="23265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𝟑𝟕𝟔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𝟑𝟒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1752600"/>
                <a:ext cx="2326599" cy="461665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152400" y="2700635"/>
            <a:ext cx="6066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4</a:t>
            </a:r>
            <a:r>
              <a:rPr lang="en-US" dirty="0"/>
              <a:t>. </a:t>
            </a:r>
            <a:r>
              <a:rPr lang="en-US" dirty="0" err="1"/>
              <a:t>korak</a:t>
            </a:r>
            <a:r>
              <a:rPr lang="en-US" dirty="0"/>
              <a:t> –</a:t>
            </a:r>
            <a:r>
              <a:rPr lang="sr-Latn-RS" dirty="0"/>
              <a:t> Izračunavanje </a:t>
            </a:r>
            <a:r>
              <a:rPr lang="sr-Latn-RS" dirty="0" err="1"/>
              <a:t>masenog</a:t>
            </a:r>
            <a:r>
              <a:rPr lang="sr-Latn-RS" dirty="0"/>
              <a:t> protoka vazduha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52400" y="3192680"/>
                <a:ext cx="1487522" cy="84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192680"/>
                <a:ext cx="1487522" cy="84414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2718487" y="3383918"/>
                <a:ext cx="22867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0,040 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487" y="3383918"/>
                <a:ext cx="2286716" cy="461665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152400" y="4032099"/>
                <a:ext cx="4538807" cy="15292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∗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2∗</m:t>
                          </m:r>
                          <m:f>
                            <m:f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</m:num>
                            <m:den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f>
                            <m:f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R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𝜅</m:t>
                                      </m:r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sr-Latn-R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𝜅</m:t>
                                  </m:r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032099"/>
                <a:ext cx="4538807" cy="1529201"/>
              </a:xfrm>
              <a:prstGeom prst="rect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909487" y="4681551"/>
                <a:ext cx="202420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R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𝟓𝟗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𝒌𝒈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9487" y="4681551"/>
                <a:ext cx="2024208" cy="461665"/>
              </a:xfrm>
              <a:prstGeom prst="rect">
                <a:avLst/>
              </a:prstGeom>
              <a:blipFill rotWithShape="0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59181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 animBg="1"/>
      <p:bldP spid="45" grpId="0" animBg="1"/>
      <p:bldP spid="46" grpId="0"/>
      <p:bldP spid="49" grpId="0" animBg="1"/>
      <p:bldP spid="58" grpId="0" animBg="1"/>
      <p:bldP spid="61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" y="914400"/>
            <a:ext cx="8763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sr-Latn-RS" sz="2800" b="1" dirty="0">
                <a:solidFill>
                  <a:srgbClr val="FF0000"/>
                </a:solidFill>
              </a:rPr>
              <a:t>3. </a:t>
            </a:r>
            <a:r>
              <a:rPr lang="sr-Latn-RS" dirty="0" err="1"/>
              <a:t>Va</a:t>
            </a:r>
            <a:r>
              <a:rPr lang="en-US" dirty="0"/>
              <a:t>z</a:t>
            </a:r>
            <a:r>
              <a:rPr lang="sr-Latn-RS" dirty="0"/>
              <a:t>duh ističe </a:t>
            </a:r>
            <a:r>
              <a:rPr lang="sr-Latn-RS" dirty="0" err="1"/>
              <a:t>izentropski</a:t>
            </a:r>
            <a:r>
              <a:rPr lang="sr-Latn-RS" dirty="0"/>
              <a:t> iz rezervoara u kome je pritisak p</a:t>
            </a:r>
            <a:r>
              <a:rPr lang="sr-Latn-RS" baseline="-25000" dirty="0"/>
              <a:t>1</a:t>
            </a:r>
            <a:r>
              <a:rPr lang="sr-Latn-RS" dirty="0"/>
              <a:t> = 1,6 </a:t>
            </a:r>
            <a:r>
              <a:rPr lang="sr-Latn-RS" dirty="0" err="1"/>
              <a:t>MPa</a:t>
            </a:r>
            <a:r>
              <a:rPr lang="sr-Latn-RS" dirty="0"/>
              <a:t> i temperatura T</a:t>
            </a:r>
            <a:r>
              <a:rPr lang="sr-Latn-RS" baseline="-25000" dirty="0"/>
              <a:t>1</a:t>
            </a:r>
            <a:r>
              <a:rPr lang="sr-Latn-RS" dirty="0"/>
              <a:t> = 1080 K kroz De-</a:t>
            </a:r>
            <a:r>
              <a:rPr lang="sr-Latn-RS" dirty="0" err="1"/>
              <a:t>Lavalov</a:t>
            </a:r>
            <a:r>
              <a:rPr lang="sr-Latn-RS" dirty="0"/>
              <a:t> </a:t>
            </a:r>
            <a:r>
              <a:rPr lang="sr-Latn-RS" dirty="0" err="1"/>
              <a:t>mlaznik</a:t>
            </a:r>
            <a:r>
              <a:rPr lang="sr-Latn-RS" dirty="0"/>
              <a:t> sa protokom 0,14 kg/s. Pritisak okoline je p</a:t>
            </a:r>
            <a:r>
              <a:rPr lang="sr-Latn-RS" baseline="-25000" dirty="0"/>
              <a:t>2</a:t>
            </a:r>
            <a:r>
              <a:rPr lang="sr-Latn-RS" dirty="0"/>
              <a:t> = 100kPa. Odrediti veličine stanja vazduha, brzinu strujanja i površinu poprečnog preseka u kritičnom preseku i izlaznom preseku.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2865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85800"/>
            <a:ext cx="32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</a:t>
            </a:r>
            <a:r>
              <a:rPr lang="en-US" dirty="0" err="1"/>
              <a:t>korak</a:t>
            </a:r>
            <a:r>
              <a:rPr lang="en-US" dirty="0"/>
              <a:t> – </a:t>
            </a:r>
            <a:r>
              <a:rPr lang="en-US" dirty="0" err="1"/>
              <a:t>Poznate</a:t>
            </a:r>
            <a:r>
              <a:rPr lang="en-US" dirty="0"/>
              <a:t> </a:t>
            </a:r>
            <a:r>
              <a:rPr lang="en-US" dirty="0" err="1"/>
              <a:t>veli</a:t>
            </a:r>
            <a:r>
              <a:rPr lang="sr-Latn-RS" dirty="0"/>
              <a:t>čine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" y="1295400"/>
                <a:ext cx="1941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=1,6∗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𝑃𝑎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295400"/>
                <a:ext cx="1941878" cy="369332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0" y="1816899"/>
                <a:ext cx="20376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=100∗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𝑃𝑎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816899"/>
                <a:ext cx="2037609" cy="369332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0" y="2338398"/>
                <a:ext cx="14578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=1080 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338398"/>
                <a:ext cx="1457835" cy="36933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0" y="3372932"/>
                <a:ext cx="1774397" cy="756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=287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372932"/>
                <a:ext cx="1774397" cy="756233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0" y="4277100"/>
                <a:ext cx="88992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=1,4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277100"/>
                <a:ext cx="889924" cy="369332"/>
              </a:xfrm>
              <a:prstGeom prst="rect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809999" y="990600"/>
                <a:ext cx="2221827" cy="1096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𝜅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999" y="990600"/>
                <a:ext cx="2221827" cy="1096775"/>
              </a:xfrm>
              <a:prstGeom prst="rect">
                <a:avLst/>
              </a:prstGeom>
              <a:blipFill rotWithShape="0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6252038" y="1440930"/>
                <a:ext cx="1699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R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𝒌𝒓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𝟓𝟐𝟖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038" y="1440930"/>
                <a:ext cx="1699824" cy="461665"/>
              </a:xfrm>
              <a:prstGeom prst="rect">
                <a:avLst/>
              </a:prstGeom>
              <a:blipFill rotWithShape="0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/>
          <p:cNvSpPr txBox="1"/>
          <p:nvPr/>
        </p:nvSpPr>
        <p:spPr>
          <a:xfrm>
            <a:off x="3529013" y="685800"/>
            <a:ext cx="5466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</a:t>
            </a:r>
            <a:r>
              <a:rPr lang="en-US" dirty="0" err="1"/>
              <a:t>korak</a:t>
            </a:r>
            <a:r>
              <a:rPr lang="en-US" dirty="0"/>
              <a:t> – </a:t>
            </a:r>
            <a:r>
              <a:rPr lang="en-US" dirty="0" err="1"/>
              <a:t>Odre</a:t>
            </a:r>
            <a:r>
              <a:rPr lang="sr-Latn-RS" dirty="0" err="1"/>
              <a:t>đivanje</a:t>
            </a:r>
            <a:r>
              <a:rPr lang="sr-Latn-RS" dirty="0"/>
              <a:t> vrednosti u kritičnom p.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52400" y="2855665"/>
                <a:ext cx="171296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=0,14 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855665"/>
                <a:ext cx="1712969" cy="369332"/>
              </a:xfrm>
              <a:prstGeom prst="rect">
                <a:avLst/>
              </a:prstGeom>
              <a:blipFill rotWithShape="0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reeform 1"/>
          <p:cNvSpPr/>
          <p:nvPr/>
        </p:nvSpPr>
        <p:spPr bwMode="auto">
          <a:xfrm>
            <a:off x="3915177" y="4322887"/>
            <a:ext cx="3618964" cy="618487"/>
          </a:xfrm>
          <a:custGeom>
            <a:avLst/>
            <a:gdLst>
              <a:gd name="connsiteX0" fmla="*/ 0 w 3618964"/>
              <a:gd name="connsiteY0" fmla="*/ 218941 h 618487"/>
              <a:gd name="connsiteX1" fmla="*/ 515155 w 3618964"/>
              <a:gd name="connsiteY1" fmla="*/ 553791 h 618487"/>
              <a:gd name="connsiteX2" fmla="*/ 965916 w 3618964"/>
              <a:gd name="connsiteY2" fmla="*/ 618186 h 618487"/>
              <a:gd name="connsiteX3" fmla="*/ 1210615 w 3618964"/>
              <a:gd name="connsiteY3" fmla="*/ 579549 h 618487"/>
              <a:gd name="connsiteX4" fmla="*/ 3618964 w 3618964"/>
              <a:gd name="connsiteY4" fmla="*/ 0 h 618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8964" h="618487">
                <a:moveTo>
                  <a:pt x="0" y="218941"/>
                </a:moveTo>
                <a:cubicBezTo>
                  <a:pt x="177084" y="353095"/>
                  <a:pt x="354169" y="487250"/>
                  <a:pt x="515155" y="553791"/>
                </a:cubicBezTo>
                <a:cubicBezTo>
                  <a:pt x="676141" y="620332"/>
                  <a:pt x="850006" y="613893"/>
                  <a:pt x="965916" y="618186"/>
                </a:cubicBezTo>
                <a:cubicBezTo>
                  <a:pt x="1081826" y="622479"/>
                  <a:pt x="1210615" y="579549"/>
                  <a:pt x="1210615" y="579549"/>
                </a:cubicBezTo>
                <a:lnTo>
                  <a:pt x="3618964" y="0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flipV="1">
            <a:off x="3911957" y="5448414"/>
            <a:ext cx="3618964" cy="618487"/>
          </a:xfrm>
          <a:custGeom>
            <a:avLst/>
            <a:gdLst>
              <a:gd name="connsiteX0" fmla="*/ 0 w 3618964"/>
              <a:gd name="connsiteY0" fmla="*/ 218941 h 618487"/>
              <a:gd name="connsiteX1" fmla="*/ 515155 w 3618964"/>
              <a:gd name="connsiteY1" fmla="*/ 553791 h 618487"/>
              <a:gd name="connsiteX2" fmla="*/ 965916 w 3618964"/>
              <a:gd name="connsiteY2" fmla="*/ 618186 h 618487"/>
              <a:gd name="connsiteX3" fmla="*/ 1210615 w 3618964"/>
              <a:gd name="connsiteY3" fmla="*/ 579549 h 618487"/>
              <a:gd name="connsiteX4" fmla="*/ 3618964 w 3618964"/>
              <a:gd name="connsiteY4" fmla="*/ 0 h 618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8964" h="618487">
                <a:moveTo>
                  <a:pt x="0" y="218941"/>
                </a:moveTo>
                <a:cubicBezTo>
                  <a:pt x="177084" y="353095"/>
                  <a:pt x="354169" y="487250"/>
                  <a:pt x="515155" y="553791"/>
                </a:cubicBezTo>
                <a:cubicBezTo>
                  <a:pt x="676141" y="620332"/>
                  <a:pt x="850006" y="613893"/>
                  <a:pt x="965916" y="618186"/>
                </a:cubicBezTo>
                <a:cubicBezTo>
                  <a:pt x="1081826" y="622479"/>
                  <a:pt x="1210615" y="579549"/>
                  <a:pt x="1210615" y="579549"/>
                </a:cubicBezTo>
                <a:lnTo>
                  <a:pt x="3618964" y="0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4" name="Straight Connector 13"/>
          <p:cNvCxnSpPr>
            <a:stCxn id="2" idx="0"/>
            <a:endCxn id="45" idx="0"/>
          </p:cNvCxnSpPr>
          <p:nvPr/>
        </p:nvCxnSpPr>
        <p:spPr bwMode="auto">
          <a:xfrm flipH="1">
            <a:off x="3911957" y="4541828"/>
            <a:ext cx="3220" cy="130613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>
            <a:off x="4800600" y="4941374"/>
            <a:ext cx="0" cy="512064"/>
          </a:xfrm>
          <a:prstGeom prst="line">
            <a:avLst/>
          </a:prstGeom>
          <a:noFill/>
          <a:ln w="19050" cap="flat" cmpd="sng" algn="ctr">
            <a:solidFill>
              <a:srgbClr val="000000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>
            <a:off x="7530921" y="4322887"/>
            <a:ext cx="0" cy="1744014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3124199" y="5194894"/>
            <a:ext cx="685800" cy="0"/>
          </a:xfrm>
          <a:prstGeom prst="straightConnector1">
            <a:avLst/>
          </a:prstGeom>
          <a:noFill/>
          <a:ln w="5715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215395" y="4632130"/>
                <a:ext cx="50340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395" y="4632130"/>
                <a:ext cx="503408" cy="461665"/>
              </a:xfrm>
              <a:prstGeom prst="rect">
                <a:avLst/>
              </a:prstGeom>
              <a:blipFill rotWithShape="0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3215395" y="5238601"/>
                <a:ext cx="5495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395" y="5238601"/>
                <a:ext cx="549509" cy="461665"/>
              </a:xfrm>
              <a:prstGeom prst="rect">
                <a:avLst/>
              </a:prstGeom>
              <a:blipFill rotWithShape="0"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Straight Arrow Connector 61"/>
          <p:cNvCxnSpPr/>
          <p:nvPr/>
        </p:nvCxnSpPr>
        <p:spPr bwMode="auto">
          <a:xfrm>
            <a:off x="6620291" y="5225981"/>
            <a:ext cx="685800" cy="0"/>
          </a:xfrm>
          <a:prstGeom prst="straightConnector1">
            <a:avLst/>
          </a:prstGeom>
          <a:noFill/>
          <a:ln w="5715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6711487" y="4663217"/>
                <a:ext cx="5093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1487" y="4663217"/>
                <a:ext cx="509370" cy="461665"/>
              </a:xfrm>
              <a:prstGeom prst="rect">
                <a:avLst/>
              </a:prstGeom>
              <a:blipFill rotWithShape="0"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/>
              <p:cNvSpPr/>
              <p:nvPr/>
            </p:nvSpPr>
            <p:spPr>
              <a:xfrm>
                <a:off x="6711487" y="5269688"/>
                <a:ext cx="55547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1487" y="5269688"/>
                <a:ext cx="555473" cy="461665"/>
              </a:xfrm>
              <a:prstGeom prst="rect">
                <a:avLst/>
              </a:prstGeom>
              <a:blipFill rotWithShape="0">
                <a:blip r:embed="rId1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603059" y="6031468"/>
                <a:ext cx="7723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059" y="6031468"/>
                <a:ext cx="772327" cy="369332"/>
              </a:xfrm>
              <a:prstGeom prst="rect">
                <a:avLst/>
              </a:prstGeom>
              <a:blipFill rotWithShape="0">
                <a:blip r:embed="rId1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529013" y="5872748"/>
                <a:ext cx="7723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9013" y="5872748"/>
                <a:ext cx="772327" cy="369332"/>
              </a:xfrm>
              <a:prstGeom prst="rect">
                <a:avLst/>
              </a:prstGeom>
              <a:blipFill rotWithShape="0">
                <a:blip r:embed="rId1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414436" y="5491204"/>
                <a:ext cx="7723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436" y="5491204"/>
                <a:ext cx="772327" cy="369332"/>
              </a:xfrm>
              <a:prstGeom prst="rect">
                <a:avLst/>
              </a:prstGeom>
              <a:blipFill rotWithShape="0">
                <a:blip r:embed="rId1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4541745" y="4336466"/>
                <a:ext cx="6195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745" y="4336466"/>
                <a:ext cx="619529" cy="461665"/>
              </a:xfrm>
              <a:prstGeom prst="rect">
                <a:avLst/>
              </a:prstGeom>
              <a:blipFill rotWithShape="0">
                <a:blip r:embed="rId1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816202" y="2156243"/>
                <a:ext cx="180902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202" y="2156243"/>
                <a:ext cx="1809021" cy="461665"/>
              </a:xfrm>
              <a:prstGeom prst="rect">
                <a:avLst/>
              </a:prstGeom>
              <a:blipFill rotWithShape="0">
                <a:blip r:embed="rId1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/>
              <p:nvPr/>
            </p:nvSpPr>
            <p:spPr>
              <a:xfrm>
                <a:off x="6248400" y="2154807"/>
                <a:ext cx="2744597" cy="470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sr-Latn-R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𝒌𝒓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𝟖𝟒𝟓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𝑷𝒂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154807"/>
                <a:ext cx="2744597" cy="470065"/>
              </a:xfrm>
              <a:prstGeom prst="rect">
                <a:avLst/>
              </a:prstGeom>
              <a:blipFill rotWithShape="0">
                <a:blip r:embed="rId1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/>
              <p:cNvSpPr/>
              <p:nvPr/>
            </p:nvSpPr>
            <p:spPr>
              <a:xfrm>
                <a:off x="3824348" y="2700305"/>
                <a:ext cx="2015745" cy="786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𝜅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0" name="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348" y="2700305"/>
                <a:ext cx="2015745" cy="786241"/>
              </a:xfrm>
              <a:prstGeom prst="rect">
                <a:avLst/>
              </a:prstGeom>
              <a:blipFill rotWithShape="0">
                <a:blip r:embed="rId2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/>
              <p:cNvSpPr/>
              <p:nvPr/>
            </p:nvSpPr>
            <p:spPr>
              <a:xfrm>
                <a:off x="6248400" y="2936029"/>
                <a:ext cx="169071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sr-Latn-R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𝒌𝒓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𝟗𝟎𝟎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936029"/>
                <a:ext cx="1690719" cy="461665"/>
              </a:xfrm>
              <a:prstGeom prst="rect">
                <a:avLst/>
              </a:prstGeom>
              <a:blipFill rotWithShape="0">
                <a:blip r:embed="rId2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3824348" y="3421641"/>
                <a:ext cx="1719766" cy="8460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348" y="3421641"/>
                <a:ext cx="1719766" cy="846001"/>
              </a:xfrm>
              <a:prstGeom prst="rect">
                <a:avLst/>
              </a:prstGeom>
              <a:blipFill rotWithShape="0">
                <a:blip r:embed="rId2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6248400" y="3645963"/>
                <a:ext cx="2552045" cy="470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𝟑𝟎𝟔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𝒌𝒈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3645963"/>
                <a:ext cx="2552045" cy="470065"/>
              </a:xfrm>
              <a:prstGeom prst="rect">
                <a:avLst/>
              </a:prstGeom>
              <a:blipFill rotWithShape="0">
                <a:blip r:embed="rId2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7922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8" grpId="0" animBg="1"/>
      <p:bldP spid="9" grpId="0" animBg="1"/>
      <p:bldP spid="53" grpId="0" animBg="1"/>
      <p:bldP spid="54" grpId="0" animBg="1"/>
      <p:bldP spid="60" grpId="0"/>
      <p:bldP spid="42" grpId="0" animBg="1"/>
      <p:bldP spid="2" grpId="0" animBg="1"/>
      <p:bldP spid="45" grpId="0" animBg="1"/>
      <p:bldP spid="25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2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85800"/>
            <a:ext cx="8517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3</a:t>
            </a:r>
            <a:r>
              <a:rPr lang="en-US" dirty="0"/>
              <a:t>. </a:t>
            </a:r>
            <a:r>
              <a:rPr lang="en-US" dirty="0" err="1"/>
              <a:t>korak</a:t>
            </a:r>
            <a:r>
              <a:rPr lang="en-US" dirty="0"/>
              <a:t> –</a:t>
            </a:r>
            <a:r>
              <a:rPr lang="sr-Latn-RS" dirty="0"/>
              <a:t> Izračunavanje </a:t>
            </a:r>
            <a:r>
              <a:rPr lang="en-US" dirty="0" err="1"/>
              <a:t>brzin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isticanja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popre</a:t>
            </a:r>
            <a:r>
              <a:rPr lang="sr-Latn-RS" dirty="0" err="1"/>
              <a:t>čnog</a:t>
            </a:r>
            <a:r>
              <a:rPr lang="sr-Latn-RS" dirty="0"/>
              <a:t> preseka</a:t>
            </a:r>
            <a:r>
              <a:rPr lang="en-US" dirty="0"/>
              <a:t> u </a:t>
            </a:r>
            <a:r>
              <a:rPr lang="sr-Latn-RS" dirty="0"/>
              <a:t>kritičnom </a:t>
            </a:r>
          </a:p>
          <a:p>
            <a:r>
              <a:rPr lang="en-US" dirty="0" err="1"/>
              <a:t>preseku</a:t>
            </a:r>
            <a:r>
              <a:rPr lang="en-US" dirty="0"/>
              <a:t> </a:t>
            </a:r>
            <a:r>
              <a:rPr lang="en-US" dirty="0" err="1"/>
              <a:t>mlaznik</a:t>
            </a:r>
            <a:r>
              <a:rPr lang="sr-Latn-RS" dirty="0"/>
              <a:t>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152400" y="1499488"/>
                <a:ext cx="2792367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2∗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𝑘𝑟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499488"/>
                <a:ext cx="2792367" cy="1183529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3434529" y="2017164"/>
                <a:ext cx="242919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𝟔𝟎𝟏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529" y="2017164"/>
                <a:ext cx="2429190" cy="461665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92314" y="2600368"/>
                <a:ext cx="1805110" cy="850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𝑘𝑟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𝑘𝑟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14" y="2600368"/>
                <a:ext cx="1805110" cy="850105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434529" y="2792293"/>
                <a:ext cx="2763256" cy="475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529" y="2792293"/>
                <a:ext cx="2763256" cy="475515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92314" y="3477341"/>
            <a:ext cx="78848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/>
              <a:t>4</a:t>
            </a:r>
            <a:r>
              <a:rPr lang="en-US" dirty="0"/>
              <a:t>. </a:t>
            </a:r>
            <a:r>
              <a:rPr lang="en-US" dirty="0" err="1"/>
              <a:t>korak</a:t>
            </a:r>
            <a:r>
              <a:rPr lang="en-US" dirty="0"/>
              <a:t> – </a:t>
            </a:r>
            <a:r>
              <a:rPr lang="en-US" dirty="0" err="1"/>
              <a:t>Odre</a:t>
            </a:r>
            <a:r>
              <a:rPr lang="sr-Latn-RS" dirty="0" err="1"/>
              <a:t>đivanje</a:t>
            </a:r>
            <a:r>
              <a:rPr lang="sr-Latn-RS" dirty="0"/>
              <a:t> veličine stanja u izlaznom preseku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2314" y="3932144"/>
                <a:ext cx="2273443" cy="10336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𝑘𝑟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</m:num>
                            <m:den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14" y="3932144"/>
                <a:ext cx="2273443" cy="1033681"/>
              </a:xfrm>
              <a:prstGeom prst="rect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434529" y="4353603"/>
                <a:ext cx="21454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𝟒𝟖𝟗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𝟏𝟑𝟐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529" y="4353603"/>
                <a:ext cx="2145459" cy="461665"/>
              </a:xfrm>
              <a:prstGeom prst="rect">
                <a:avLst/>
              </a:prstGeom>
              <a:blipFill rotWithShape="0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52400" y="5128281"/>
                <a:ext cx="1499448" cy="8461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5128281"/>
                <a:ext cx="1499448" cy="846129"/>
              </a:xfrm>
              <a:prstGeom prst="rect">
                <a:avLst/>
              </a:prstGeom>
              <a:blipFill rotWithShape="0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438311" y="5347304"/>
                <a:ext cx="2141677" cy="470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𝒌𝒈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311" y="5347304"/>
                <a:ext cx="2141677" cy="470065"/>
              </a:xfrm>
              <a:prstGeom prst="rect">
                <a:avLst/>
              </a:prstGeom>
              <a:blipFill rotWithShape="0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74538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 animBg="1"/>
      <p:bldP spid="45" grpId="0" animBg="1"/>
      <p:bldP spid="49" grpId="0" animBg="1"/>
      <p:bldP spid="11" grpId="0" animBg="1"/>
      <p:bldP spid="2" grpId="0"/>
      <p:bldP spid="4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400" y="685800"/>
            <a:ext cx="84337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5</a:t>
            </a:r>
            <a:r>
              <a:rPr lang="en-US" dirty="0"/>
              <a:t>. </a:t>
            </a:r>
            <a:r>
              <a:rPr lang="en-US" dirty="0" err="1"/>
              <a:t>korak</a:t>
            </a:r>
            <a:r>
              <a:rPr lang="en-US" dirty="0"/>
              <a:t> –</a:t>
            </a:r>
            <a:r>
              <a:rPr lang="sr-Latn-RS" dirty="0"/>
              <a:t> Izračunavanje </a:t>
            </a:r>
            <a:r>
              <a:rPr lang="en-US" dirty="0" err="1"/>
              <a:t>brzin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isticanja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popre</a:t>
            </a:r>
            <a:r>
              <a:rPr lang="sr-Latn-RS" dirty="0" err="1"/>
              <a:t>čnog</a:t>
            </a:r>
            <a:r>
              <a:rPr lang="sr-Latn-RS" dirty="0"/>
              <a:t> preseka</a:t>
            </a:r>
            <a:r>
              <a:rPr lang="en-US" dirty="0"/>
              <a:t> u </a:t>
            </a:r>
            <a:r>
              <a:rPr lang="sr-Latn-RS" dirty="0"/>
              <a:t>izlaznom</a:t>
            </a:r>
          </a:p>
          <a:p>
            <a:r>
              <a:rPr lang="en-US" dirty="0" err="1"/>
              <a:t>preseku</a:t>
            </a:r>
            <a:r>
              <a:rPr lang="en-US" dirty="0"/>
              <a:t> </a:t>
            </a:r>
            <a:r>
              <a:rPr lang="en-US" dirty="0" err="1"/>
              <a:t>mlaznik</a:t>
            </a:r>
            <a:r>
              <a:rPr lang="sr-Latn-RS" dirty="0"/>
              <a:t>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63286" y="1786176"/>
                <a:ext cx="3056414" cy="843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2∗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d>
                            <m:d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86" y="1786176"/>
                <a:ext cx="3056414" cy="843949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63286" y="2807173"/>
                <a:ext cx="1584793" cy="850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86" y="2807173"/>
                <a:ext cx="1584793" cy="850105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369259" y="2994467"/>
                <a:ext cx="2763256" cy="470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𝟖𝟎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259" y="2994467"/>
                <a:ext cx="2763256" cy="470065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332973" y="1977319"/>
                <a:ext cx="23265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𝟏𝟎𝟗𝟐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973" y="1977319"/>
                <a:ext cx="2326598" cy="461665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5962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048000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Za sva dodatna pitanja i pojašnjenja možete pisati na </a:t>
            </a:r>
            <a:r>
              <a:rPr lang="sr-Latn-RS" dirty="0" err="1"/>
              <a:t>mail</a:t>
            </a:r>
            <a:r>
              <a:rPr lang="sr-Latn-RS" dirty="0"/>
              <a:t>:</a:t>
            </a:r>
          </a:p>
          <a:p>
            <a:pPr algn="ctr"/>
            <a:r>
              <a:rPr lang="sr-Latn-RS" sz="2800" dirty="0" err="1">
                <a:hlinkClick r:id="rId2"/>
              </a:rPr>
              <a:t>dj.petrovic</a:t>
            </a:r>
            <a:r>
              <a:rPr lang="en-US" sz="2800" dirty="0">
                <a:hlinkClick r:id="rId2"/>
              </a:rPr>
              <a:t>@sf.bg.ac.rs</a:t>
            </a:r>
            <a:r>
              <a:rPr lang="en-US" sz="2800" dirty="0"/>
              <a:t> </a:t>
            </a:r>
            <a:endParaRPr lang="sr-Latn-R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185659" y="1676400"/>
            <a:ext cx="2772682" cy="8972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800" b="1" dirty="0">
                <a:solidFill>
                  <a:srgbClr val="FF0000"/>
                </a:solidFill>
              </a:rPr>
              <a:t>PITANJA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08046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78582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R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Uvod – Zavisnost brzine isticanja i masenog protoka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R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 funkciji odnosa pritisaka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152400" y="2438400"/>
            <a:ext cx="5391718" cy="3812233"/>
            <a:chOff x="3295082" y="2512367"/>
            <a:chExt cx="5391718" cy="3812233"/>
          </a:xfrm>
        </p:grpSpPr>
        <p:cxnSp>
          <p:nvCxnSpPr>
            <p:cNvPr id="3" name="Straight Arrow Connector 2"/>
            <p:cNvCxnSpPr/>
            <p:nvPr/>
          </p:nvCxnSpPr>
          <p:spPr bwMode="auto">
            <a:xfrm flipV="1">
              <a:off x="3810000" y="2520950"/>
              <a:ext cx="0" cy="3200400"/>
            </a:xfrm>
            <a:prstGeom prst="straightConnector1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" name="Straight Arrow Connector 3"/>
            <p:cNvCxnSpPr/>
            <p:nvPr/>
          </p:nvCxnSpPr>
          <p:spPr bwMode="auto">
            <a:xfrm>
              <a:off x="3810000" y="5721350"/>
              <a:ext cx="4876800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" name="Straight Connector 4"/>
            <p:cNvCxnSpPr/>
            <p:nvPr/>
          </p:nvCxnSpPr>
          <p:spPr bwMode="auto">
            <a:xfrm>
              <a:off x="5867400" y="4044950"/>
              <a:ext cx="0" cy="1676400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Connector 5"/>
            <p:cNvCxnSpPr/>
            <p:nvPr/>
          </p:nvCxnSpPr>
          <p:spPr bwMode="auto">
            <a:xfrm flipH="1">
              <a:off x="3810000" y="4044950"/>
              <a:ext cx="2057400" cy="0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/>
            <p:cNvCxnSpPr/>
            <p:nvPr/>
          </p:nvCxnSpPr>
          <p:spPr bwMode="auto">
            <a:xfrm flipH="1">
              <a:off x="3810000" y="4502150"/>
              <a:ext cx="2057400" cy="0"/>
            </a:xfrm>
            <a:prstGeom prst="line">
              <a:avLst/>
            </a:pr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Freeform 7"/>
            <p:cNvSpPr/>
            <p:nvPr/>
          </p:nvSpPr>
          <p:spPr bwMode="auto">
            <a:xfrm>
              <a:off x="3810000" y="4038600"/>
              <a:ext cx="2051050" cy="1676400"/>
            </a:xfrm>
            <a:custGeom>
              <a:avLst/>
              <a:gdLst>
                <a:gd name="connsiteX0" fmla="*/ 2051050 w 2051050"/>
                <a:gd name="connsiteY0" fmla="*/ 0 h 1676400"/>
                <a:gd name="connsiteX1" fmla="*/ 1104900 w 2051050"/>
                <a:gd name="connsiteY1" fmla="*/ 234950 h 1676400"/>
                <a:gd name="connsiteX2" fmla="*/ 425450 w 2051050"/>
                <a:gd name="connsiteY2" fmla="*/ 869950 h 1676400"/>
                <a:gd name="connsiteX3" fmla="*/ 0 w 2051050"/>
                <a:gd name="connsiteY3" fmla="*/ 167640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0" h="1676400">
                  <a:moveTo>
                    <a:pt x="2051050" y="0"/>
                  </a:moveTo>
                  <a:cubicBezTo>
                    <a:pt x="1713441" y="44979"/>
                    <a:pt x="1375833" y="89958"/>
                    <a:pt x="1104900" y="234950"/>
                  </a:cubicBezTo>
                  <a:cubicBezTo>
                    <a:pt x="833967" y="379942"/>
                    <a:pt x="609600" y="629708"/>
                    <a:pt x="425450" y="869950"/>
                  </a:cubicBezTo>
                  <a:cubicBezTo>
                    <a:pt x="241300" y="1110192"/>
                    <a:pt x="120650" y="1393296"/>
                    <a:pt x="0" y="1676400"/>
                  </a:cubicBezTo>
                </a:path>
              </a:pathLst>
            </a:custGeom>
            <a:noFill/>
            <a:ln w="12700" cap="flat" cmpd="sng" algn="ctr">
              <a:solidFill>
                <a:srgbClr val="000000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9" name="Freeform 8"/>
            <p:cNvSpPr/>
            <p:nvPr/>
          </p:nvSpPr>
          <p:spPr bwMode="auto">
            <a:xfrm rot="10800000" flipV="1">
              <a:off x="5861050" y="4044950"/>
              <a:ext cx="2051050" cy="1676400"/>
            </a:xfrm>
            <a:custGeom>
              <a:avLst/>
              <a:gdLst>
                <a:gd name="connsiteX0" fmla="*/ 2051050 w 2051050"/>
                <a:gd name="connsiteY0" fmla="*/ 0 h 1676400"/>
                <a:gd name="connsiteX1" fmla="*/ 1104900 w 2051050"/>
                <a:gd name="connsiteY1" fmla="*/ 234950 h 1676400"/>
                <a:gd name="connsiteX2" fmla="*/ 425450 w 2051050"/>
                <a:gd name="connsiteY2" fmla="*/ 869950 h 1676400"/>
                <a:gd name="connsiteX3" fmla="*/ 0 w 2051050"/>
                <a:gd name="connsiteY3" fmla="*/ 167640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0" h="1676400">
                  <a:moveTo>
                    <a:pt x="2051050" y="0"/>
                  </a:moveTo>
                  <a:cubicBezTo>
                    <a:pt x="1713441" y="44979"/>
                    <a:pt x="1375833" y="89958"/>
                    <a:pt x="1104900" y="234950"/>
                  </a:cubicBezTo>
                  <a:cubicBezTo>
                    <a:pt x="833967" y="379942"/>
                    <a:pt x="609600" y="629708"/>
                    <a:pt x="425450" y="869950"/>
                  </a:cubicBezTo>
                  <a:cubicBezTo>
                    <a:pt x="241300" y="1110192"/>
                    <a:pt x="120650" y="1393296"/>
                    <a:pt x="0" y="1676400"/>
                  </a:cubicBezTo>
                </a:path>
              </a:pathLst>
            </a:cu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5867400" y="4497388"/>
              <a:ext cx="2038350" cy="1228725"/>
            </a:xfrm>
            <a:custGeom>
              <a:avLst/>
              <a:gdLst>
                <a:gd name="connsiteX0" fmla="*/ 0 w 2038350"/>
                <a:gd name="connsiteY0" fmla="*/ 0 h 1228725"/>
                <a:gd name="connsiteX1" fmla="*/ 795338 w 2038350"/>
                <a:gd name="connsiteY1" fmla="*/ 157162 h 1228725"/>
                <a:gd name="connsiteX2" fmla="*/ 1495425 w 2038350"/>
                <a:gd name="connsiteY2" fmla="*/ 585787 h 1228725"/>
                <a:gd name="connsiteX3" fmla="*/ 2038350 w 2038350"/>
                <a:gd name="connsiteY3" fmla="*/ 1228725 h 122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350" h="1228725">
                  <a:moveTo>
                    <a:pt x="0" y="0"/>
                  </a:moveTo>
                  <a:cubicBezTo>
                    <a:pt x="273050" y="29765"/>
                    <a:pt x="546101" y="59531"/>
                    <a:pt x="795338" y="157162"/>
                  </a:cubicBezTo>
                  <a:cubicBezTo>
                    <a:pt x="1044576" y="254793"/>
                    <a:pt x="1288257" y="407193"/>
                    <a:pt x="1495425" y="585787"/>
                  </a:cubicBezTo>
                  <a:cubicBezTo>
                    <a:pt x="1702593" y="764381"/>
                    <a:pt x="1870471" y="996553"/>
                    <a:pt x="2038350" y="1228725"/>
                  </a:cubicBezTo>
                </a:path>
              </a:pathLst>
            </a:cu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3810000" y="3187700"/>
              <a:ext cx="2057400" cy="1314450"/>
            </a:xfrm>
            <a:custGeom>
              <a:avLst/>
              <a:gdLst>
                <a:gd name="connsiteX0" fmla="*/ 0 w 2057400"/>
                <a:gd name="connsiteY0" fmla="*/ 0 h 1314450"/>
                <a:gd name="connsiteX1" fmla="*/ 704850 w 2057400"/>
                <a:gd name="connsiteY1" fmla="*/ 809625 h 1314450"/>
                <a:gd name="connsiteX2" fmla="*/ 1504950 w 2057400"/>
                <a:gd name="connsiteY2" fmla="*/ 1171575 h 1314450"/>
                <a:gd name="connsiteX3" fmla="*/ 2057400 w 2057400"/>
                <a:gd name="connsiteY3" fmla="*/ 131445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7400" h="1314450">
                  <a:moveTo>
                    <a:pt x="0" y="0"/>
                  </a:moveTo>
                  <a:cubicBezTo>
                    <a:pt x="227012" y="307181"/>
                    <a:pt x="454025" y="614363"/>
                    <a:pt x="704850" y="809625"/>
                  </a:cubicBezTo>
                  <a:cubicBezTo>
                    <a:pt x="955675" y="1004888"/>
                    <a:pt x="1279525" y="1087438"/>
                    <a:pt x="1504950" y="1171575"/>
                  </a:cubicBezTo>
                  <a:cubicBezTo>
                    <a:pt x="1730375" y="1255712"/>
                    <a:pt x="1893887" y="1285081"/>
                    <a:pt x="2057400" y="1314450"/>
                  </a:cubicBezTo>
                </a:path>
              </a:pathLst>
            </a:custGeom>
            <a:noFill/>
            <a:ln w="12700" cap="flat" cmpd="sng" algn="ctr">
              <a:solidFill>
                <a:srgbClr val="FFC000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335638" y="2512367"/>
              <a:ext cx="474361" cy="461665"/>
            </a:xfrm>
            <a:prstGeom prst="rect">
              <a:avLst/>
            </a:prstGeom>
            <a:blipFill rotWithShape="0">
              <a:blip r:embed="rId2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3" name="Rectangle 12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295082" y="2969418"/>
              <a:ext cx="555472" cy="461665"/>
            </a:xfrm>
            <a:prstGeom prst="rect">
              <a:avLst/>
            </a:prstGeom>
            <a:blipFill rotWithShape="0">
              <a:blip r:embed="rId3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4" name="Rectangle 13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268352" y="5721351"/>
              <a:ext cx="418448" cy="461665"/>
            </a:xfrm>
            <a:prstGeom prst="rect">
              <a:avLst/>
            </a:prstGeom>
            <a:blipFill rotWithShape="0">
              <a:blip r:embed="rId4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5" name="Rectangle 14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065931" y="3600652"/>
              <a:ext cx="699807" cy="461665"/>
            </a:xfrm>
            <a:prstGeom prst="rect">
              <a:avLst/>
            </a:prstGeom>
            <a:blipFill rotWithShape="0"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6" name="Rectangle 15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065930" y="4472285"/>
              <a:ext cx="665631" cy="461665"/>
            </a:xfrm>
            <a:prstGeom prst="rect">
              <a:avLst/>
            </a:prstGeom>
            <a:blipFill rotWithShape="0"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7" name="Rectangle 16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784487" y="3885310"/>
              <a:ext cx="474361" cy="461665"/>
            </a:xfrm>
            <a:prstGeom prst="rect">
              <a:avLst/>
            </a:prstGeom>
            <a:blipFill rotWithShape="0">
              <a:blip r:embed="rId7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8" name="Rectangle 17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709754" y="4864816"/>
              <a:ext cx="555472" cy="461665"/>
            </a:xfrm>
            <a:prstGeom prst="rect">
              <a:avLst/>
            </a:prstGeom>
            <a:blipFill rotWithShape="0">
              <a:blip r:embed="rId8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9" name="Rectangle 18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350739" y="5259685"/>
              <a:ext cx="624209" cy="461665"/>
            </a:xfrm>
            <a:prstGeom prst="rect">
              <a:avLst/>
            </a:prstGeom>
            <a:blipFill rotWithShape="0">
              <a:blip r:embed="rId9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cxnSp>
          <p:nvCxnSpPr>
            <p:cNvPr id="20" name="Straight Connector 19"/>
            <p:cNvCxnSpPr/>
            <p:nvPr/>
          </p:nvCxnSpPr>
          <p:spPr bwMode="auto">
            <a:xfrm>
              <a:off x="3809999" y="5645150"/>
              <a:ext cx="0" cy="679450"/>
            </a:xfrm>
            <a:prstGeom prst="line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>
              <a:off x="5867400" y="5645150"/>
              <a:ext cx="0" cy="679450"/>
            </a:xfrm>
            <a:prstGeom prst="line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10" idx="3"/>
            </p:cNvCxnSpPr>
            <p:nvPr/>
          </p:nvCxnSpPr>
          <p:spPr bwMode="auto">
            <a:xfrm>
              <a:off x="7905750" y="5726113"/>
              <a:ext cx="6350" cy="598487"/>
            </a:xfrm>
            <a:prstGeom prst="line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>
              <a:off x="3809999" y="6189366"/>
              <a:ext cx="2057401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5867400" y="6189366"/>
              <a:ext cx="2057401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25" name="TextBox 24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450579" y="5770916"/>
              <a:ext cx="772327" cy="369332"/>
            </a:xfrm>
            <a:prstGeom prst="rect">
              <a:avLst/>
            </a:prstGeom>
            <a:blipFill rotWithShape="0">
              <a:blip r:embed="rId10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26" name="TextBox 25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507979" y="5788147"/>
              <a:ext cx="772327" cy="369332"/>
            </a:xfrm>
            <a:prstGeom prst="rect">
              <a:avLst/>
            </a:prstGeom>
            <a:blipFill rotWithShape="0">
              <a:blip r:embed="rId11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27" name="Rectangle 26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7828146" y="5304638"/>
              <a:ext cx="409086" cy="461665"/>
            </a:xfrm>
            <a:prstGeom prst="rect">
              <a:avLst/>
            </a:prstGeom>
            <a:blipFill rotWithShape="0">
              <a:blip r:embed="rId12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57200" y="1143000"/>
            <a:ext cx="3593427" cy="1096775"/>
            <a:chOff x="3352800" y="1524000"/>
            <a:chExt cx="3593427" cy="1096775"/>
          </a:xfrm>
        </p:grpSpPr>
        <p:sp>
          <p:nvSpPr>
            <p:cNvPr id="34" name="Rectangle 33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24400" y="1524000"/>
              <a:ext cx="2221827" cy="1096775"/>
            </a:xfrm>
            <a:prstGeom prst="rect">
              <a:avLst/>
            </a:prstGeom>
            <a:blipFill rotWithShape="0">
              <a:blip r:embed="rId13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37" name="Rectangle 36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352800" y="1828800"/>
              <a:ext cx="1007455" cy="787075"/>
            </a:xfrm>
            <a:prstGeom prst="rect">
              <a:avLst/>
            </a:prstGeom>
            <a:blipFill rotWithShape="0">
              <a:blip r:embed="rId14" cstate="print"/>
              <a:stretch>
                <a:fillRect/>
              </a:stretch>
            </a:blipFill>
          </p:spPr>
          <p:txBody>
            <a:bodyPr/>
            <a:lstStyle/>
            <a:p>
              <a:r>
                <a:rPr lang="en-US">
                  <a:noFill/>
                </a:rPr>
                <a:t> </a:t>
              </a:r>
            </a:p>
          </p:txBody>
        </p:sp>
      </p:grp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1" name="Group 50"/>
          <p:cNvGrpSpPr/>
          <p:nvPr/>
        </p:nvGrpSpPr>
        <p:grpSpPr>
          <a:xfrm>
            <a:off x="838200" y="2362200"/>
            <a:ext cx="3514725" cy="508200"/>
            <a:chOff x="4572000" y="1447800"/>
            <a:chExt cx="3514725" cy="508200"/>
          </a:xfrm>
        </p:grpSpPr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1524000"/>
              <a:ext cx="714462" cy="432000"/>
            </a:xfrm>
            <a:prstGeom prst="rect">
              <a:avLst/>
            </a:prstGeom>
            <a:noFill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1200" y="1524000"/>
              <a:ext cx="780923" cy="432000"/>
            </a:xfrm>
            <a:prstGeom prst="rect">
              <a:avLst/>
            </a:prstGeom>
            <a:noFill/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86600" y="1447800"/>
              <a:ext cx="1000125" cy="495300"/>
            </a:xfrm>
            <a:prstGeom prst="rect">
              <a:avLst/>
            </a:prstGeom>
            <a:noFill/>
          </p:spPr>
        </p:pic>
      </p:grp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4648200" y="1295400"/>
            <a:ext cx="4114800" cy="2101019"/>
            <a:chOff x="4648200" y="2286000"/>
            <a:chExt cx="4114800" cy="2101019"/>
          </a:xfrm>
        </p:grpSpPr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2286000"/>
              <a:ext cx="963692" cy="432000"/>
            </a:xfrm>
            <a:prstGeom prst="rect">
              <a:avLst/>
            </a:prstGeom>
            <a:noFill/>
          </p:spPr>
        </p:pic>
        <p:grpSp>
          <p:nvGrpSpPr>
            <p:cNvPr id="55" name="Group 54"/>
            <p:cNvGrpSpPr/>
            <p:nvPr/>
          </p:nvGrpSpPr>
          <p:grpSpPr>
            <a:xfrm>
              <a:off x="4648200" y="2743200"/>
              <a:ext cx="4114800" cy="828000"/>
              <a:chOff x="838200" y="3924419"/>
              <a:chExt cx="4114800" cy="876181"/>
            </a:xfrm>
          </p:grpSpPr>
          <p:sp>
            <p:nvSpPr>
              <p:cNvPr id="56" name="TextBox 55"/>
              <p:cNvSpPr txBox="1">
                <a:spLocks noChangeArrowheads="1"/>
              </p:cNvSpPr>
              <p:nvPr/>
            </p:nvSpPr>
            <p:spPr bwMode="auto">
              <a:xfrm>
                <a:off x="838200" y="4141880"/>
                <a:ext cx="4114800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400" i="1" dirty="0">
                    <a:solidFill>
                      <a:schemeClr val="bg1"/>
                    </a:solidFill>
                    <a:sym typeface="Symbol"/>
                  </a:rPr>
                  <a:t>w</a:t>
                </a:r>
                <a:r>
                  <a:rPr lang="en-US" sz="2400" baseline="-25000" dirty="0">
                    <a:solidFill>
                      <a:schemeClr val="bg1"/>
                    </a:solidFill>
                    <a:sym typeface="Symbol"/>
                  </a:rPr>
                  <a:t>2</a:t>
                </a:r>
                <a:r>
                  <a:rPr lang="sr-Latn-RS" sz="2400" dirty="0">
                    <a:solidFill>
                      <a:schemeClr val="bg1"/>
                    </a:solidFill>
                    <a:sym typeface="Symbol"/>
                  </a:rPr>
                  <a:t> =   2         </a:t>
                </a:r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p</a:t>
                </a:r>
                <a:r>
                  <a:rPr lang="sr-Latn-RS" sz="2400" baseline="-25000" dirty="0">
                    <a:solidFill>
                      <a:schemeClr val="bg1"/>
                    </a:solidFill>
                    <a:sym typeface="Symbol"/>
                  </a:rPr>
                  <a:t>1</a:t>
                </a:r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v</a:t>
                </a:r>
                <a:r>
                  <a:rPr lang="sr-Latn-RS" sz="2400" baseline="-25000" dirty="0">
                    <a:solidFill>
                      <a:schemeClr val="bg1"/>
                    </a:solidFill>
                    <a:sym typeface="Symbol"/>
                  </a:rPr>
                  <a:t>1</a:t>
                </a:r>
                <a:r>
                  <a:rPr lang="en-GB" sz="2400" dirty="0">
                    <a:solidFill>
                      <a:schemeClr val="bg1"/>
                    </a:solidFill>
                    <a:sym typeface="Symbol"/>
                  </a:rPr>
                  <a:t>[</a:t>
                </a:r>
                <a:r>
                  <a:rPr lang="sr-Latn-RS" sz="2400" dirty="0">
                    <a:solidFill>
                      <a:schemeClr val="bg1"/>
                    </a:solidFill>
                    <a:sym typeface="Symbol"/>
                  </a:rPr>
                  <a:t>1–</a:t>
                </a:r>
                <a:r>
                  <a:rPr lang="en-GB" sz="2400" dirty="0">
                    <a:solidFill>
                      <a:schemeClr val="bg1"/>
                    </a:solidFill>
                    <a:sym typeface="Symbol"/>
                  </a:rPr>
                  <a:t>(      </a:t>
                </a:r>
                <a:r>
                  <a:rPr lang="sr-Latn-RS" sz="2400" dirty="0">
                    <a:solidFill>
                      <a:schemeClr val="bg1"/>
                    </a:solidFill>
                    <a:sym typeface="Symbol"/>
                  </a:rPr>
                  <a:t>)</a:t>
                </a:r>
                <a:r>
                  <a:rPr lang="en-GB" sz="2400" dirty="0">
                    <a:solidFill>
                      <a:schemeClr val="bg1"/>
                    </a:solidFill>
                    <a:sym typeface="Symbol"/>
                  </a:rPr>
                  <a:t>   ]</a:t>
                </a:r>
                <a:endParaRPr lang="sr-Latn-RS" sz="2400" baseline="-250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57" name="Straight Connector 56"/>
              <p:cNvCxnSpPr/>
              <p:nvPr/>
            </p:nvCxnSpPr>
            <p:spPr bwMode="auto">
              <a:xfrm>
                <a:off x="1527117" y="4409850"/>
                <a:ext cx="76200" cy="22860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8" name="Straight Connector 57"/>
              <p:cNvCxnSpPr/>
              <p:nvPr/>
            </p:nvCxnSpPr>
            <p:spPr bwMode="auto">
              <a:xfrm flipH="1">
                <a:off x="1607127" y="4078380"/>
                <a:ext cx="118110" cy="56769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flipH="1">
                <a:off x="1725237" y="4086000"/>
                <a:ext cx="301752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flipH="1">
                <a:off x="1989292" y="4424507"/>
                <a:ext cx="64008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1" name="TextBox 60"/>
              <p:cNvSpPr txBox="1">
                <a:spLocks noChangeArrowheads="1"/>
              </p:cNvSpPr>
              <p:nvPr/>
            </p:nvSpPr>
            <p:spPr bwMode="auto">
              <a:xfrm>
                <a:off x="2085048" y="3924419"/>
                <a:ext cx="457200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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TextBox 61"/>
              <p:cNvSpPr txBox="1">
                <a:spLocks noChangeArrowheads="1"/>
              </p:cNvSpPr>
              <p:nvPr/>
            </p:nvSpPr>
            <p:spPr bwMode="auto">
              <a:xfrm>
                <a:off x="1856448" y="4303395"/>
                <a:ext cx="914400" cy="4940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–</a:t>
                </a:r>
                <a:r>
                  <a:rPr lang="sr-Latn-RS" sz="24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63" name="Group 91"/>
              <p:cNvGrpSpPr/>
              <p:nvPr/>
            </p:nvGrpSpPr>
            <p:grpSpPr>
              <a:xfrm>
                <a:off x="3698060" y="3959241"/>
                <a:ext cx="609600" cy="841359"/>
                <a:chOff x="6553200" y="4834992"/>
                <a:chExt cx="609600" cy="841359"/>
              </a:xfrm>
            </p:grpSpPr>
            <p:cxnSp>
              <p:nvCxnSpPr>
                <p:cNvPr id="67" name="Straight Connector 66"/>
                <p:cNvCxnSpPr/>
                <p:nvPr/>
              </p:nvCxnSpPr>
              <p:spPr bwMode="auto">
                <a:xfrm flipH="1">
                  <a:off x="6629400" y="5302712"/>
                  <a:ext cx="457200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68" name="TextBox 67"/>
                <p:cNvSpPr txBox="1">
                  <a:spLocks noChangeArrowheads="1"/>
                </p:cNvSpPr>
                <p:nvPr/>
              </p:nvSpPr>
              <p:spPr bwMode="auto">
                <a:xfrm>
                  <a:off x="6553200" y="4834992"/>
                  <a:ext cx="609600" cy="5355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sr-Latn-RS" sz="2400" i="1">
                      <a:solidFill>
                        <a:schemeClr val="bg1"/>
                      </a:solidFill>
                      <a:sym typeface="Symbol"/>
                    </a:rPr>
                    <a:t>p</a:t>
                  </a:r>
                  <a:r>
                    <a:rPr lang="en-GB" sz="2400" baseline="-25000">
                      <a:solidFill>
                        <a:schemeClr val="bg1"/>
                      </a:solidFill>
                      <a:sym typeface="Symbol"/>
                    </a:rPr>
                    <a:t>2</a:t>
                  </a:r>
                  <a:endParaRPr lang="sr-Latn-RS" sz="2400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9" name="TextBox 68"/>
                <p:cNvSpPr txBox="1">
                  <a:spLocks noChangeArrowheads="1"/>
                </p:cNvSpPr>
                <p:nvPr/>
              </p:nvSpPr>
              <p:spPr bwMode="auto">
                <a:xfrm>
                  <a:off x="6553200" y="5181600"/>
                  <a:ext cx="609600" cy="49475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sr-Latn-RS" sz="2400" i="1" dirty="0">
                      <a:solidFill>
                        <a:schemeClr val="bg1"/>
                      </a:solidFill>
                      <a:sym typeface="Symbol"/>
                    </a:rPr>
                    <a:t>p</a:t>
                  </a:r>
                  <a:r>
                    <a:rPr lang="en-GB" sz="2400" baseline="-25000" dirty="0">
                      <a:solidFill>
                        <a:schemeClr val="bg1"/>
                      </a:solidFill>
                      <a:sym typeface="Symbol"/>
                    </a:rPr>
                    <a:t>1</a:t>
                  </a:r>
                  <a:endParaRPr lang="sr-Latn-RS" sz="2400" baseline="-250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64" name="Straight Connector 63"/>
              <p:cNvCxnSpPr/>
              <p:nvPr/>
            </p:nvCxnSpPr>
            <p:spPr bwMode="auto">
              <a:xfrm flipH="1">
                <a:off x="4348795" y="4228301"/>
                <a:ext cx="274320" cy="1081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5" name="TextBox 64"/>
              <p:cNvSpPr txBox="1">
                <a:spLocks noChangeArrowheads="1"/>
              </p:cNvSpPr>
              <p:nvPr/>
            </p:nvSpPr>
            <p:spPr bwMode="auto">
              <a:xfrm>
                <a:off x="4254388" y="3991610"/>
                <a:ext cx="457200" cy="3139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 i="1">
                    <a:solidFill>
                      <a:schemeClr val="bg1"/>
                    </a:solidFill>
                    <a:sym typeface="Symbol"/>
                  </a:rPr>
                  <a:t>–</a:t>
                </a:r>
                <a:r>
                  <a:rPr lang="sr-Latn-RS" sz="12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TextBox 65"/>
              <p:cNvSpPr txBox="1">
                <a:spLocks noChangeArrowheads="1"/>
              </p:cNvSpPr>
              <p:nvPr/>
            </p:nvSpPr>
            <p:spPr bwMode="auto">
              <a:xfrm>
                <a:off x="4254388" y="4119734"/>
                <a:ext cx="457200" cy="3139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 i="1">
                    <a:solidFill>
                      <a:schemeClr val="bg1"/>
                    </a:solidFill>
                    <a:sym typeface="Symbol"/>
                  </a:rPr>
                  <a:t>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4648200" y="3505200"/>
              <a:ext cx="4006232" cy="881819"/>
              <a:chOff x="4374420" y="4343400"/>
              <a:chExt cx="4006232" cy="881819"/>
            </a:xfrm>
          </p:grpSpPr>
          <p:sp>
            <p:nvSpPr>
              <p:cNvPr id="71" name="TextBox 70"/>
              <p:cNvSpPr txBox="1">
                <a:spLocks noChangeArrowheads="1"/>
              </p:cNvSpPr>
              <p:nvPr/>
            </p:nvSpPr>
            <p:spPr bwMode="auto">
              <a:xfrm>
                <a:off x="4374420" y="4560861"/>
                <a:ext cx="4006232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m</a:t>
                </a:r>
                <a:r>
                  <a:rPr lang="sr-Latn-RS" sz="2400" dirty="0">
                    <a:solidFill>
                      <a:schemeClr val="bg1"/>
                    </a:solidFill>
                    <a:sym typeface="Symbol"/>
                  </a:rPr>
                  <a:t> =</a:t>
                </a:r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A</a:t>
                </a:r>
                <a:r>
                  <a:rPr lang="sr-Latn-RS" sz="2400" dirty="0">
                    <a:solidFill>
                      <a:schemeClr val="bg1"/>
                    </a:solidFill>
                    <a:sym typeface="Symbol"/>
                  </a:rPr>
                  <a:t>   2              </a:t>
                </a:r>
                <a:r>
                  <a:rPr lang="en-GB" sz="2400" dirty="0">
                    <a:solidFill>
                      <a:schemeClr val="bg1"/>
                    </a:solidFill>
                    <a:sym typeface="Symbol"/>
                  </a:rPr>
                  <a:t>[</a:t>
                </a:r>
                <a:r>
                  <a:rPr lang="en-GB" sz="2400" i="1" dirty="0">
                    <a:solidFill>
                      <a:schemeClr val="bg1"/>
                    </a:solidFill>
                    <a:sym typeface="Symbol"/>
                  </a:rPr>
                  <a:t></a:t>
                </a:r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    </a:t>
                </a:r>
                <a:r>
                  <a:rPr lang="sr-Latn-RS" sz="2400" dirty="0">
                    <a:solidFill>
                      <a:schemeClr val="bg1"/>
                    </a:solidFill>
                    <a:sym typeface="Symbol"/>
                  </a:rPr>
                  <a:t>– </a:t>
                </a:r>
                <a:r>
                  <a:rPr lang="en-GB" sz="2400" i="1" dirty="0">
                    <a:solidFill>
                      <a:schemeClr val="bg1"/>
                    </a:solidFill>
                    <a:sym typeface="Symbol"/>
                  </a:rPr>
                  <a:t></a:t>
                </a:r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 </a:t>
                </a:r>
                <a:r>
                  <a:rPr lang="en-GB" sz="2400" dirty="0">
                    <a:solidFill>
                      <a:schemeClr val="bg1"/>
                    </a:solidFill>
                    <a:sym typeface="Symbol"/>
                  </a:rPr>
                  <a:t>   ]</a:t>
                </a:r>
                <a:endParaRPr lang="sr-Latn-RS" sz="2400" baseline="-250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 bwMode="auto">
              <a:xfrm>
                <a:off x="5184717" y="4828831"/>
                <a:ext cx="76200" cy="22860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 flipH="1">
                <a:off x="5264727" y="4497361"/>
                <a:ext cx="118110" cy="56769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 flipH="1">
                <a:off x="5382837" y="4504981"/>
                <a:ext cx="292608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flipH="1">
                <a:off x="5646892" y="4843488"/>
                <a:ext cx="64008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6" name="TextBox 75"/>
              <p:cNvSpPr txBox="1">
                <a:spLocks noChangeArrowheads="1"/>
              </p:cNvSpPr>
              <p:nvPr/>
            </p:nvSpPr>
            <p:spPr bwMode="auto">
              <a:xfrm>
                <a:off x="5742648" y="4343400"/>
                <a:ext cx="457200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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TextBox 76"/>
              <p:cNvSpPr txBox="1">
                <a:spLocks noChangeArrowheads="1"/>
              </p:cNvSpPr>
              <p:nvPr/>
            </p:nvSpPr>
            <p:spPr bwMode="auto">
              <a:xfrm>
                <a:off x="5514048" y="4722376"/>
                <a:ext cx="914400" cy="4940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–</a:t>
                </a:r>
                <a:r>
                  <a:rPr lang="sr-Latn-RS" sz="24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78" name="Straight Connector 77"/>
              <p:cNvCxnSpPr/>
              <p:nvPr/>
            </p:nvCxnSpPr>
            <p:spPr bwMode="auto">
              <a:xfrm flipH="1">
                <a:off x="7852647" y="4647282"/>
                <a:ext cx="274320" cy="1081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9" name="TextBox 78"/>
              <p:cNvSpPr txBox="1">
                <a:spLocks noChangeArrowheads="1"/>
              </p:cNvSpPr>
              <p:nvPr/>
            </p:nvSpPr>
            <p:spPr bwMode="auto">
              <a:xfrm>
                <a:off x="7758240" y="4410591"/>
                <a:ext cx="457200" cy="3139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 i="1">
                    <a:solidFill>
                      <a:schemeClr val="bg1"/>
                    </a:solidFill>
                    <a:sym typeface="Symbol"/>
                  </a:rPr>
                  <a:t>+</a:t>
                </a:r>
                <a:r>
                  <a:rPr lang="sr-Latn-RS" sz="12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TextBox 79"/>
              <p:cNvSpPr txBox="1">
                <a:spLocks noChangeArrowheads="1"/>
              </p:cNvSpPr>
              <p:nvPr/>
            </p:nvSpPr>
            <p:spPr bwMode="auto">
              <a:xfrm>
                <a:off x="7758240" y="4538715"/>
                <a:ext cx="457200" cy="3139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 i="1">
                    <a:solidFill>
                      <a:schemeClr val="bg1"/>
                    </a:solidFill>
                    <a:sym typeface="Symbol"/>
                  </a:rPr>
                  <a:t>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81" name="Oval 80"/>
              <p:cNvSpPr/>
              <p:nvPr/>
            </p:nvSpPr>
            <p:spPr bwMode="auto">
              <a:xfrm>
                <a:off x="4596276" y="4678680"/>
                <a:ext cx="45720" cy="4572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2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FF0000"/>
                  </a:buClr>
                  <a:buSzPct val="100000"/>
                  <a:buFont typeface="Wingdings" pitchFamily="2" charset="2"/>
                  <a:buNone/>
                  <a:tabLst>
                    <a:tab pos="409575" algn="l"/>
                  </a:tabLst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82" name="Straight Connector 81"/>
              <p:cNvCxnSpPr/>
              <p:nvPr/>
            </p:nvCxnSpPr>
            <p:spPr bwMode="auto">
              <a:xfrm flipH="1">
                <a:off x="6320554" y="4851580"/>
                <a:ext cx="36576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3" name="TextBox 82"/>
              <p:cNvSpPr txBox="1">
                <a:spLocks noChangeArrowheads="1"/>
              </p:cNvSpPr>
              <p:nvPr/>
            </p:nvSpPr>
            <p:spPr bwMode="auto">
              <a:xfrm>
                <a:off x="6211986" y="4383860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p</a:t>
                </a:r>
                <a:r>
                  <a:rPr lang="sr-Latn-RS" sz="2400" baseline="-25000" dirty="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4" name="TextBox 83"/>
              <p:cNvSpPr txBox="1">
                <a:spLocks noChangeArrowheads="1"/>
              </p:cNvSpPr>
              <p:nvPr/>
            </p:nvSpPr>
            <p:spPr bwMode="auto">
              <a:xfrm>
                <a:off x="6211986" y="4730468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v</a:t>
                </a:r>
                <a:r>
                  <a:rPr lang="sr-Latn-RS" sz="2400" baseline="-250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85" name="Straight Connector 84"/>
              <p:cNvCxnSpPr/>
              <p:nvPr/>
            </p:nvCxnSpPr>
            <p:spPr bwMode="auto">
              <a:xfrm flipH="1">
                <a:off x="7028607" y="4648199"/>
                <a:ext cx="274320" cy="1081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6" name="TextBox 85"/>
              <p:cNvSpPr txBox="1">
                <a:spLocks noChangeArrowheads="1"/>
              </p:cNvSpPr>
              <p:nvPr/>
            </p:nvSpPr>
            <p:spPr bwMode="auto">
              <a:xfrm>
                <a:off x="6934200" y="4411508"/>
                <a:ext cx="457200" cy="293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>
                    <a:solidFill>
                      <a:schemeClr val="bg1"/>
                    </a:solidFill>
                    <a:sym typeface="Symbol"/>
                  </a:rPr>
                  <a:t>2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87" name="TextBox 86"/>
              <p:cNvSpPr txBox="1">
                <a:spLocks noChangeArrowheads="1"/>
              </p:cNvSpPr>
              <p:nvPr/>
            </p:nvSpPr>
            <p:spPr bwMode="auto">
              <a:xfrm>
                <a:off x="6934200" y="4539632"/>
                <a:ext cx="457200" cy="3139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 i="1">
                    <a:solidFill>
                      <a:schemeClr val="bg1"/>
                    </a:solidFill>
                    <a:sym typeface="Symbol"/>
                  </a:rPr>
                  <a:t>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9" name="Group 118"/>
          <p:cNvGrpSpPr/>
          <p:nvPr/>
        </p:nvGrpSpPr>
        <p:grpSpPr>
          <a:xfrm>
            <a:off x="4572000" y="3429000"/>
            <a:ext cx="4114800" cy="1971000"/>
            <a:chOff x="4572000" y="3429000"/>
            <a:chExt cx="4114800" cy="1971000"/>
          </a:xfrm>
        </p:grpSpPr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3429000"/>
              <a:ext cx="1503692" cy="432000"/>
            </a:xfrm>
            <a:prstGeom prst="rect">
              <a:avLst/>
            </a:prstGeom>
            <a:noFill/>
          </p:spPr>
        </p:pic>
        <p:grpSp>
          <p:nvGrpSpPr>
            <p:cNvPr id="92" name="Group 91"/>
            <p:cNvGrpSpPr/>
            <p:nvPr/>
          </p:nvGrpSpPr>
          <p:grpSpPr>
            <a:xfrm>
              <a:off x="4572000" y="4572000"/>
              <a:ext cx="4114800" cy="828000"/>
              <a:chOff x="4495800" y="4765778"/>
              <a:chExt cx="4114800" cy="873022"/>
            </a:xfrm>
          </p:grpSpPr>
          <p:sp>
            <p:nvSpPr>
              <p:cNvPr id="93" name="TextBox 92"/>
              <p:cNvSpPr txBox="1">
                <a:spLocks noChangeArrowheads="1"/>
              </p:cNvSpPr>
              <p:nvPr/>
            </p:nvSpPr>
            <p:spPr bwMode="auto">
              <a:xfrm>
                <a:off x="4495800" y="4983239"/>
                <a:ext cx="4114800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m</a:t>
                </a:r>
                <a:r>
                  <a:rPr lang="sr-Latn-RS" sz="2400" i="1" baseline="-25000" dirty="0">
                    <a:solidFill>
                      <a:schemeClr val="bg1"/>
                    </a:solidFill>
                    <a:sym typeface="Symbol"/>
                  </a:rPr>
                  <a:t>kr</a:t>
                </a:r>
                <a:r>
                  <a:rPr lang="sr-Latn-RS" sz="2400" dirty="0">
                    <a:solidFill>
                      <a:schemeClr val="bg1"/>
                    </a:solidFill>
                    <a:sym typeface="Symbol"/>
                  </a:rPr>
                  <a:t> = </a:t>
                </a:r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A</a:t>
                </a:r>
                <a:r>
                  <a:rPr lang="sr-Latn-RS" sz="2400" dirty="0">
                    <a:solidFill>
                      <a:schemeClr val="bg1"/>
                    </a:solidFill>
                    <a:sym typeface="Symbol"/>
                  </a:rPr>
                  <a:t>   2               (        )       </a:t>
                </a:r>
                <a:endParaRPr lang="sr-Latn-RS" sz="2400" baseline="-250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94" name="Straight Connector 93"/>
              <p:cNvCxnSpPr/>
              <p:nvPr/>
            </p:nvCxnSpPr>
            <p:spPr bwMode="auto">
              <a:xfrm>
                <a:off x="5591341" y="5251209"/>
                <a:ext cx="76200" cy="22860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5" name="Straight Connector 94"/>
              <p:cNvCxnSpPr/>
              <p:nvPr/>
            </p:nvCxnSpPr>
            <p:spPr bwMode="auto">
              <a:xfrm flipH="1">
                <a:off x="5671351" y="4919739"/>
                <a:ext cx="118110" cy="56769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6" name="Straight Connector 95"/>
              <p:cNvCxnSpPr/>
              <p:nvPr/>
            </p:nvCxnSpPr>
            <p:spPr bwMode="auto">
              <a:xfrm flipH="1">
                <a:off x="5789461" y="4927359"/>
                <a:ext cx="274320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7" name="Straight Connector 96"/>
              <p:cNvCxnSpPr/>
              <p:nvPr/>
            </p:nvCxnSpPr>
            <p:spPr bwMode="auto">
              <a:xfrm flipH="1">
                <a:off x="6053516" y="5265866"/>
                <a:ext cx="64008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8" name="TextBox 97"/>
              <p:cNvSpPr txBox="1">
                <a:spLocks noChangeArrowheads="1"/>
              </p:cNvSpPr>
              <p:nvPr/>
            </p:nvSpPr>
            <p:spPr bwMode="auto">
              <a:xfrm>
                <a:off x="6149272" y="4765778"/>
                <a:ext cx="457200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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99" name="TextBox 98"/>
              <p:cNvSpPr txBox="1">
                <a:spLocks noChangeArrowheads="1"/>
              </p:cNvSpPr>
              <p:nvPr/>
            </p:nvSpPr>
            <p:spPr bwMode="auto">
              <a:xfrm>
                <a:off x="5920672" y="5144754"/>
                <a:ext cx="914400" cy="4940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+</a:t>
                </a:r>
                <a:r>
                  <a:rPr lang="sr-Latn-RS" sz="24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 bwMode="auto">
              <a:xfrm>
                <a:off x="4740044" y="5087328"/>
                <a:ext cx="45720" cy="4572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2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FF0000"/>
                  </a:buClr>
                  <a:buSzPct val="100000"/>
                  <a:buFont typeface="Wingdings" pitchFamily="2" charset="2"/>
                  <a:buNone/>
                  <a:tabLst>
                    <a:tab pos="409575" algn="l"/>
                  </a:tabLst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101" name="Straight Connector 100"/>
              <p:cNvCxnSpPr/>
              <p:nvPr/>
            </p:nvCxnSpPr>
            <p:spPr bwMode="auto">
              <a:xfrm flipH="1">
                <a:off x="6781800" y="5264948"/>
                <a:ext cx="36576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2" name="TextBox 101"/>
              <p:cNvSpPr txBox="1">
                <a:spLocks noChangeArrowheads="1"/>
              </p:cNvSpPr>
              <p:nvPr/>
            </p:nvSpPr>
            <p:spPr bwMode="auto">
              <a:xfrm>
                <a:off x="6679976" y="4805320"/>
                <a:ext cx="609600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p</a:t>
                </a:r>
                <a:r>
                  <a:rPr lang="sr-Latn-RS" sz="2400" baseline="-250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103" name="TextBox 102"/>
              <p:cNvSpPr txBox="1">
                <a:spLocks noChangeArrowheads="1"/>
              </p:cNvSpPr>
              <p:nvPr/>
            </p:nvSpPr>
            <p:spPr bwMode="auto">
              <a:xfrm>
                <a:off x="6527576" y="5143836"/>
                <a:ext cx="914400" cy="4940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 dirty="0">
                    <a:solidFill>
                      <a:schemeClr val="bg1"/>
                    </a:solidFill>
                    <a:sym typeface="Symbol"/>
                  </a:rPr>
                  <a:t>v</a:t>
                </a:r>
                <a:r>
                  <a:rPr lang="sr-Latn-RS" sz="2400" baseline="-25000" dirty="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04" name="Straight Connector 103"/>
              <p:cNvCxnSpPr/>
              <p:nvPr/>
            </p:nvCxnSpPr>
            <p:spPr bwMode="auto">
              <a:xfrm flipH="1">
                <a:off x="7357008" y="5260228"/>
                <a:ext cx="64008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5" name="TextBox 104"/>
              <p:cNvSpPr txBox="1">
                <a:spLocks noChangeArrowheads="1"/>
              </p:cNvSpPr>
              <p:nvPr/>
            </p:nvSpPr>
            <p:spPr bwMode="auto">
              <a:xfrm>
                <a:off x="7452764" y="4832968"/>
                <a:ext cx="457200" cy="4909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>
                    <a:solidFill>
                      <a:schemeClr val="bg1"/>
                    </a:solidFill>
                    <a:sym typeface="Symbol"/>
                  </a:rPr>
                  <a:t>2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TextBox 105"/>
              <p:cNvSpPr txBox="1">
                <a:spLocks noChangeArrowheads="1"/>
              </p:cNvSpPr>
              <p:nvPr/>
            </p:nvSpPr>
            <p:spPr bwMode="auto">
              <a:xfrm>
                <a:off x="7224164" y="5139116"/>
                <a:ext cx="914400" cy="4940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+</a:t>
                </a:r>
                <a:r>
                  <a:rPr lang="sr-Latn-RS" sz="24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07" name="Straight Connector 106"/>
              <p:cNvCxnSpPr/>
              <p:nvPr/>
            </p:nvCxnSpPr>
            <p:spPr bwMode="auto">
              <a:xfrm flipH="1">
                <a:off x="8149435" y="5114759"/>
                <a:ext cx="320040" cy="1081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8" name="TextBox 107"/>
              <p:cNvSpPr txBox="1">
                <a:spLocks noChangeArrowheads="1"/>
              </p:cNvSpPr>
              <p:nvPr/>
            </p:nvSpPr>
            <p:spPr bwMode="auto">
              <a:xfrm>
                <a:off x="8067112" y="4867872"/>
                <a:ext cx="457200" cy="293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>
                    <a:solidFill>
                      <a:schemeClr val="bg1"/>
                    </a:solidFill>
                    <a:sym typeface="Symbol"/>
                  </a:rPr>
                  <a:t>2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TextBox 108"/>
              <p:cNvSpPr txBox="1">
                <a:spLocks noChangeArrowheads="1"/>
              </p:cNvSpPr>
              <p:nvPr/>
            </p:nvSpPr>
            <p:spPr bwMode="auto">
              <a:xfrm>
                <a:off x="7992908" y="5040664"/>
                <a:ext cx="609600" cy="293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 i="1">
                    <a:solidFill>
                      <a:schemeClr val="bg1"/>
                    </a:solidFill>
                    <a:sym typeface="Symbol"/>
                  </a:rPr>
                  <a:t> –</a:t>
                </a:r>
                <a:r>
                  <a:rPr lang="sr-Latn-RS" sz="12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0" name="Group 109"/>
            <p:cNvGrpSpPr/>
            <p:nvPr/>
          </p:nvGrpSpPr>
          <p:grpSpPr>
            <a:xfrm>
              <a:off x="4648200" y="3886200"/>
              <a:ext cx="2804849" cy="828000"/>
              <a:chOff x="5653351" y="2327378"/>
              <a:chExt cx="2804849" cy="873022"/>
            </a:xfrm>
          </p:grpSpPr>
          <p:sp>
            <p:nvSpPr>
              <p:cNvPr id="111" name="TextBox 110"/>
              <p:cNvSpPr txBox="1">
                <a:spLocks noChangeArrowheads="1"/>
              </p:cNvSpPr>
              <p:nvPr/>
            </p:nvSpPr>
            <p:spPr bwMode="auto">
              <a:xfrm>
                <a:off x="7010400" y="2327378"/>
                <a:ext cx="457200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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12" name="Group 106"/>
              <p:cNvGrpSpPr/>
              <p:nvPr/>
            </p:nvGrpSpPr>
            <p:grpSpPr>
              <a:xfrm>
                <a:off x="5653351" y="2481339"/>
                <a:ext cx="2804849" cy="719061"/>
                <a:chOff x="5653351" y="2481339"/>
                <a:chExt cx="2804849" cy="719061"/>
              </a:xfrm>
            </p:grpSpPr>
            <p:sp>
              <p:nvSpPr>
                <p:cNvPr id="113" name="TextBox 112"/>
                <p:cNvSpPr txBox="1">
                  <a:spLocks noChangeArrowheads="1"/>
                </p:cNvSpPr>
                <p:nvPr/>
              </p:nvSpPr>
              <p:spPr bwMode="auto">
                <a:xfrm>
                  <a:off x="5653351" y="2544839"/>
                  <a:ext cx="2804849" cy="5355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2400" i="1" dirty="0">
                      <a:solidFill>
                        <a:schemeClr val="bg1"/>
                      </a:solidFill>
                      <a:sym typeface="Symbol"/>
                    </a:rPr>
                    <a:t>w</a:t>
                  </a:r>
                  <a:r>
                    <a:rPr lang="sr-Latn-RS" sz="2400" i="1" baseline="-25000" dirty="0">
                      <a:solidFill>
                        <a:schemeClr val="bg1"/>
                      </a:solidFill>
                      <a:sym typeface="Symbol"/>
                    </a:rPr>
                    <a:t>kr</a:t>
                  </a:r>
                  <a:r>
                    <a:rPr lang="sr-Latn-RS" sz="2400" dirty="0">
                      <a:solidFill>
                        <a:schemeClr val="bg1"/>
                      </a:solidFill>
                      <a:sym typeface="Symbol"/>
                    </a:rPr>
                    <a:t> =   2         </a:t>
                  </a:r>
                  <a:r>
                    <a:rPr lang="sr-Latn-RS" sz="2400" i="1" dirty="0">
                      <a:solidFill>
                        <a:schemeClr val="bg1"/>
                      </a:solidFill>
                      <a:sym typeface="Symbol"/>
                    </a:rPr>
                    <a:t>RT</a:t>
                  </a:r>
                  <a:r>
                    <a:rPr lang="sr-Latn-RS" sz="2400" baseline="-25000" dirty="0">
                      <a:solidFill>
                        <a:schemeClr val="bg1"/>
                      </a:solidFill>
                      <a:sym typeface="Symbol"/>
                    </a:rPr>
                    <a:t>1</a:t>
                  </a:r>
                  <a:endParaRPr lang="sr-Latn-RS" sz="2400" baseline="-25000" dirty="0">
                    <a:solidFill>
                      <a:schemeClr val="bg1"/>
                    </a:solidFill>
                  </a:endParaRPr>
                </a:p>
              </p:txBody>
            </p:sp>
            <p:cxnSp>
              <p:nvCxnSpPr>
                <p:cNvPr id="114" name="Straight Connector 113"/>
                <p:cNvCxnSpPr/>
                <p:nvPr/>
              </p:nvCxnSpPr>
              <p:spPr bwMode="auto">
                <a:xfrm>
                  <a:off x="6431280" y="2812809"/>
                  <a:ext cx="76200" cy="22860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00006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15" name="Straight Connector 114"/>
                <p:cNvCxnSpPr/>
                <p:nvPr/>
              </p:nvCxnSpPr>
              <p:spPr bwMode="auto">
                <a:xfrm flipH="1">
                  <a:off x="6511290" y="2481339"/>
                  <a:ext cx="118110" cy="56769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00006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16" name="Straight Connector 115"/>
                <p:cNvCxnSpPr/>
                <p:nvPr/>
              </p:nvCxnSpPr>
              <p:spPr bwMode="auto">
                <a:xfrm flipH="1">
                  <a:off x="6629400" y="2488959"/>
                  <a:ext cx="1554480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00006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17" name="Straight Connector 116"/>
                <p:cNvCxnSpPr/>
                <p:nvPr/>
              </p:nvCxnSpPr>
              <p:spPr bwMode="auto">
                <a:xfrm flipH="1">
                  <a:off x="6893455" y="2827466"/>
                  <a:ext cx="640080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8" name="TextBox 117"/>
                <p:cNvSpPr txBox="1">
                  <a:spLocks noChangeArrowheads="1"/>
                </p:cNvSpPr>
                <p:nvPr/>
              </p:nvSpPr>
              <p:spPr bwMode="auto">
                <a:xfrm>
                  <a:off x="6760611" y="2706354"/>
                  <a:ext cx="914400" cy="4940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sr-Latn-RS" sz="2400" i="1">
                      <a:solidFill>
                        <a:schemeClr val="bg1"/>
                      </a:solidFill>
                      <a:sym typeface="Symbol"/>
                    </a:rPr>
                    <a:t>+</a:t>
                  </a:r>
                  <a:r>
                    <a:rPr lang="sr-Latn-RS" sz="2400">
                      <a:solidFill>
                        <a:schemeClr val="bg1"/>
                      </a:solidFill>
                      <a:sym typeface="Symbol"/>
                    </a:rPr>
                    <a:t>1</a:t>
                  </a:r>
                  <a:endParaRPr lang="sr-Latn-RS" sz="2400" baseline="-2500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166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R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Uvod – Izentropsko strujanje kroz kanala promenljivog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R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porečnog preseka</a:t>
            </a:r>
          </a:p>
        </p:txBody>
      </p:sp>
      <p:pic>
        <p:nvPicPr>
          <p:cNvPr id="3" name="Picture 12" descr="Tabela 8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52600"/>
            <a:ext cx="6548474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166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R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Uvod – Izentropsko strujanje kroz kanala promenljivog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R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porečnog preseka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284911" y="1600200"/>
            <a:ext cx="4574177" cy="4724400"/>
            <a:chOff x="226423" y="1295400"/>
            <a:chExt cx="4574177" cy="4724400"/>
          </a:xfrm>
        </p:grpSpPr>
        <p:sp>
          <p:nvSpPr>
            <p:cNvPr id="5" name="Freeform 4"/>
            <p:cNvSpPr/>
            <p:nvPr/>
          </p:nvSpPr>
          <p:spPr bwMode="auto">
            <a:xfrm>
              <a:off x="915406" y="2203731"/>
              <a:ext cx="3018329" cy="274320"/>
            </a:xfrm>
            <a:custGeom>
              <a:avLst/>
              <a:gdLst>
                <a:gd name="connsiteX0" fmla="*/ 0 w 3018329"/>
                <a:gd name="connsiteY0" fmla="*/ 80920 h 474733"/>
                <a:gd name="connsiteX1" fmla="*/ 1084333 w 3018329"/>
                <a:gd name="connsiteY1" fmla="*/ 461246 h 474733"/>
                <a:gd name="connsiteX2" fmla="*/ 3018329 w 3018329"/>
                <a:gd name="connsiteY2" fmla="*/ 0 h 47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8329" h="474733">
                  <a:moveTo>
                    <a:pt x="0" y="80920"/>
                  </a:moveTo>
                  <a:cubicBezTo>
                    <a:pt x="290639" y="277826"/>
                    <a:pt x="581278" y="474733"/>
                    <a:pt x="1084333" y="461246"/>
                  </a:cubicBezTo>
                  <a:cubicBezTo>
                    <a:pt x="1587388" y="447759"/>
                    <a:pt x="2302858" y="223879"/>
                    <a:pt x="3018329" y="0"/>
                  </a:cubicBezTo>
                </a:path>
              </a:pathLst>
            </a:custGeom>
            <a:noFill/>
            <a:ln w="254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" name="Freeform 5"/>
            <p:cNvSpPr/>
            <p:nvPr/>
          </p:nvSpPr>
          <p:spPr bwMode="auto">
            <a:xfrm flipV="1">
              <a:off x="913383" y="2986096"/>
              <a:ext cx="3018329" cy="274320"/>
            </a:xfrm>
            <a:custGeom>
              <a:avLst/>
              <a:gdLst>
                <a:gd name="connsiteX0" fmla="*/ 0 w 3018329"/>
                <a:gd name="connsiteY0" fmla="*/ 80920 h 474733"/>
                <a:gd name="connsiteX1" fmla="*/ 1084333 w 3018329"/>
                <a:gd name="connsiteY1" fmla="*/ 461246 h 474733"/>
                <a:gd name="connsiteX2" fmla="*/ 3018329 w 3018329"/>
                <a:gd name="connsiteY2" fmla="*/ 0 h 47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8329" h="474733">
                  <a:moveTo>
                    <a:pt x="0" y="80920"/>
                  </a:moveTo>
                  <a:cubicBezTo>
                    <a:pt x="290639" y="277826"/>
                    <a:pt x="581278" y="474733"/>
                    <a:pt x="1084333" y="461246"/>
                  </a:cubicBezTo>
                  <a:cubicBezTo>
                    <a:pt x="1587388" y="447759"/>
                    <a:pt x="2302858" y="223879"/>
                    <a:pt x="3018329" y="0"/>
                  </a:cubicBezTo>
                </a:path>
              </a:pathLst>
            </a:custGeom>
            <a:noFill/>
            <a:ln w="254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 bwMode="auto">
            <a:xfrm flipH="1" flipV="1">
              <a:off x="3950571" y="2815916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 flipH="1" flipV="1">
              <a:off x="3945491" y="2678756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 bwMode="auto">
            <a:xfrm flipH="1" flipV="1">
              <a:off x="3950571" y="2531436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 flipV="1">
              <a:off x="3950571" y="2389196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 flipH="1" flipV="1">
              <a:off x="3940411" y="2246956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2" name="TextBox 11"/>
            <p:cNvSpPr txBox="1"/>
            <p:nvPr/>
          </p:nvSpPr>
          <p:spPr>
            <a:xfrm>
              <a:off x="226423" y="2470984"/>
              <a:ext cx="436338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w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 flipH="1">
              <a:off x="322943" y="2547184"/>
              <a:ext cx="22860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4" name="TextBox 13"/>
            <p:cNvSpPr txBox="1"/>
            <p:nvPr/>
          </p:nvSpPr>
          <p:spPr>
            <a:xfrm>
              <a:off x="4210159" y="2544136"/>
              <a:ext cx="436338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 dirty="0">
                  <a:solidFill>
                    <a:srgbClr val="000066"/>
                  </a:solidFill>
                </a:rPr>
                <a:t>w</a:t>
              </a:r>
              <a:r>
                <a:rPr lang="en-US" sz="1800" baseline="-25000" dirty="0">
                  <a:solidFill>
                    <a:srgbClr val="000066"/>
                  </a:solidFill>
                </a:rPr>
                <a:t>2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 flipH="1">
              <a:off x="4306679" y="2620336"/>
              <a:ext cx="22860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840555" y="1788340"/>
              <a:ext cx="952505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v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T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48095" y="1780248"/>
              <a:ext cx="952505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v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T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cxnSp>
          <p:nvCxnSpPr>
            <p:cNvPr id="18" name="Straight Connector 17"/>
            <p:cNvCxnSpPr/>
            <p:nvPr/>
          </p:nvCxnSpPr>
          <p:spPr bwMode="auto">
            <a:xfrm flipH="1">
              <a:off x="929567" y="2147896"/>
              <a:ext cx="0" cy="155448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 bwMode="auto">
            <a:xfrm flipH="1">
              <a:off x="3941827" y="2147896"/>
              <a:ext cx="0" cy="155448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>
              <a:off x="823022" y="2761542"/>
              <a:ext cx="3215910" cy="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lgDash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 flipH="1" flipV="1">
              <a:off x="3949809" y="3228666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flipH="1" flipV="1">
              <a:off x="3949809" y="3086426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 flipH="1" flipV="1">
              <a:off x="3951841" y="2944186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 flipH="1" flipV="1">
              <a:off x="666351" y="2889068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5" name="Straight Arrow Connector 24"/>
            <p:cNvCxnSpPr/>
            <p:nvPr/>
          </p:nvCxnSpPr>
          <p:spPr bwMode="auto">
            <a:xfrm flipH="1" flipV="1">
              <a:off x="661271" y="2751908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 bwMode="auto">
            <a:xfrm flipH="1" flipV="1">
              <a:off x="666351" y="2604588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7" name="Straight Arrow Connector 26"/>
            <p:cNvCxnSpPr/>
            <p:nvPr/>
          </p:nvCxnSpPr>
          <p:spPr bwMode="auto">
            <a:xfrm flipH="1" flipV="1">
              <a:off x="666351" y="2462348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8" name="Straight Arrow Connector 27"/>
            <p:cNvCxnSpPr/>
            <p:nvPr/>
          </p:nvCxnSpPr>
          <p:spPr bwMode="auto">
            <a:xfrm flipH="1" flipV="1">
              <a:off x="656191" y="2320108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9" name="Straight Arrow Connector 28"/>
            <p:cNvCxnSpPr/>
            <p:nvPr/>
          </p:nvCxnSpPr>
          <p:spPr bwMode="auto">
            <a:xfrm flipH="1" flipV="1">
              <a:off x="659493" y="3159578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30" name="Straight Arrow Connector 29"/>
            <p:cNvCxnSpPr/>
            <p:nvPr/>
          </p:nvCxnSpPr>
          <p:spPr bwMode="auto">
            <a:xfrm flipH="1" flipV="1">
              <a:off x="655429" y="3017338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 flipH="1">
              <a:off x="1945495" y="2446600"/>
              <a:ext cx="0" cy="274320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935798" y="3657654"/>
              <a:ext cx="1005840" cy="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>
              <a:off x="1948543" y="3659704"/>
              <a:ext cx="1993392" cy="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34" name="TextBox 33"/>
            <p:cNvSpPr txBox="1"/>
            <p:nvPr/>
          </p:nvSpPr>
          <p:spPr>
            <a:xfrm>
              <a:off x="1140823" y="3300040"/>
              <a:ext cx="639919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Latn-RS" sz="1800" i="1">
                  <a:solidFill>
                    <a:srgbClr val="000066"/>
                  </a:solidFill>
                </a:rPr>
                <a:t>M</a:t>
              </a:r>
              <a:r>
                <a:rPr lang="en-GB" sz="1800" i="1">
                  <a:solidFill>
                    <a:srgbClr val="000066"/>
                  </a:solidFill>
                </a:rPr>
                <a:t>&lt;</a:t>
              </a:r>
              <a:r>
                <a:rPr lang="en-GB" sz="1800">
                  <a:solidFill>
                    <a:srgbClr val="000066"/>
                  </a:solidFill>
                </a:rPr>
                <a:t>1</a:t>
              </a:r>
              <a:endParaRPr lang="en-US" sz="1800" baseline="-25000">
                <a:solidFill>
                  <a:srgbClr val="000066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631456" y="3300040"/>
              <a:ext cx="639919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Latn-RS" sz="1800" i="1">
                  <a:solidFill>
                    <a:srgbClr val="000066"/>
                  </a:solidFill>
                </a:rPr>
                <a:t>M</a:t>
              </a:r>
              <a:r>
                <a:rPr lang="en-GB" sz="1800" i="1">
                  <a:solidFill>
                    <a:srgbClr val="000066"/>
                  </a:solidFill>
                </a:rPr>
                <a:t>&gt;</a:t>
              </a:r>
              <a:r>
                <a:rPr lang="en-GB" sz="1800">
                  <a:solidFill>
                    <a:srgbClr val="000066"/>
                  </a:solidFill>
                </a:rPr>
                <a:t>1</a:t>
              </a:r>
              <a:endParaRPr lang="en-US" sz="1800" baseline="-25000">
                <a:solidFill>
                  <a:srgbClr val="000066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19927099">
              <a:off x="1637817" y="3006163"/>
              <a:ext cx="639919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Latn-RS" sz="1800" i="1">
                  <a:solidFill>
                    <a:srgbClr val="000066"/>
                  </a:solidFill>
                </a:rPr>
                <a:t>M</a:t>
              </a:r>
              <a:r>
                <a:rPr lang="en-GB" sz="1800" i="1">
                  <a:solidFill>
                    <a:srgbClr val="000066"/>
                  </a:solidFill>
                </a:rPr>
                <a:t>=</a:t>
              </a:r>
              <a:r>
                <a:rPr lang="en-GB" sz="1800">
                  <a:solidFill>
                    <a:srgbClr val="000066"/>
                  </a:solidFill>
                </a:rPr>
                <a:t>1</a:t>
              </a:r>
              <a:endParaRPr lang="en-US" sz="1800" baseline="-25000">
                <a:solidFill>
                  <a:srgbClr val="000066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799191" y="2049342"/>
              <a:ext cx="441146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i="1" baseline="-25000">
                  <a:solidFill>
                    <a:srgbClr val="000066"/>
                  </a:solidFill>
                </a:rPr>
                <a:t>kr</a:t>
              </a:r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938846" y="5698816"/>
              <a:ext cx="3840480" cy="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 flipV="1">
              <a:off x="933559" y="4151194"/>
              <a:ext cx="3048" cy="155448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40" name="TextBox 39"/>
            <p:cNvSpPr txBox="1"/>
            <p:nvPr/>
          </p:nvSpPr>
          <p:spPr>
            <a:xfrm>
              <a:off x="4456169" y="5625590"/>
              <a:ext cx="300082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800" i="1">
                  <a:solidFill>
                    <a:srgbClr val="000066"/>
                  </a:solidFill>
                </a:rPr>
                <a:t>x</a:t>
              </a:r>
              <a:endParaRPr lang="en-US" sz="1800" baseline="-25000">
                <a:solidFill>
                  <a:srgbClr val="000066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73981" y="4058156"/>
              <a:ext cx="3513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GB" sz="1800" i="1">
                  <a:solidFill>
                    <a:srgbClr val="000066"/>
                  </a:solidFill>
                </a:rPr>
                <a:t>w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GB" sz="1800" i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cxnSp>
          <p:nvCxnSpPr>
            <p:cNvPr id="42" name="Straight Connector 41"/>
            <p:cNvCxnSpPr/>
            <p:nvPr/>
          </p:nvCxnSpPr>
          <p:spPr bwMode="auto">
            <a:xfrm flipH="1">
              <a:off x="3940991" y="4144336"/>
              <a:ext cx="0" cy="155448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Freeform 42"/>
            <p:cNvSpPr/>
            <p:nvPr/>
          </p:nvSpPr>
          <p:spPr bwMode="auto">
            <a:xfrm>
              <a:off x="936607" y="4555816"/>
              <a:ext cx="3005328" cy="1146048"/>
            </a:xfrm>
            <a:custGeom>
              <a:avLst/>
              <a:gdLst>
                <a:gd name="connsiteX0" fmla="*/ 0 w 3005328"/>
                <a:gd name="connsiteY0" fmla="*/ 1146048 h 1146048"/>
                <a:gd name="connsiteX1" fmla="*/ 1444752 w 3005328"/>
                <a:gd name="connsiteY1" fmla="*/ 371856 h 1146048"/>
                <a:gd name="connsiteX2" fmla="*/ 3005328 w 3005328"/>
                <a:gd name="connsiteY2" fmla="*/ 0 h 1146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5328" h="1146048">
                  <a:moveTo>
                    <a:pt x="0" y="1146048"/>
                  </a:moveTo>
                  <a:cubicBezTo>
                    <a:pt x="471932" y="854456"/>
                    <a:pt x="943864" y="562864"/>
                    <a:pt x="1444752" y="371856"/>
                  </a:cubicBezTo>
                  <a:cubicBezTo>
                    <a:pt x="1945640" y="180848"/>
                    <a:pt x="2703576" y="15240"/>
                    <a:pt x="3005328" y="0"/>
                  </a:cubicBezTo>
                </a:path>
              </a:pathLst>
            </a:custGeom>
            <a:noFill/>
            <a:ln w="254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Freeform 43"/>
            <p:cNvSpPr/>
            <p:nvPr/>
          </p:nvSpPr>
          <p:spPr bwMode="auto">
            <a:xfrm flipV="1">
              <a:off x="939655" y="4793560"/>
              <a:ext cx="3005328" cy="640080"/>
            </a:xfrm>
            <a:custGeom>
              <a:avLst/>
              <a:gdLst>
                <a:gd name="connsiteX0" fmla="*/ 0 w 3005328"/>
                <a:gd name="connsiteY0" fmla="*/ 1146048 h 1146048"/>
                <a:gd name="connsiteX1" fmla="*/ 1444752 w 3005328"/>
                <a:gd name="connsiteY1" fmla="*/ 371856 h 1146048"/>
                <a:gd name="connsiteX2" fmla="*/ 3005328 w 3005328"/>
                <a:gd name="connsiteY2" fmla="*/ 0 h 1146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5328" h="1146048">
                  <a:moveTo>
                    <a:pt x="0" y="1146048"/>
                  </a:moveTo>
                  <a:cubicBezTo>
                    <a:pt x="471932" y="854456"/>
                    <a:pt x="943864" y="562864"/>
                    <a:pt x="1444752" y="371856"/>
                  </a:cubicBezTo>
                  <a:cubicBezTo>
                    <a:pt x="1945640" y="180848"/>
                    <a:pt x="2703576" y="15240"/>
                    <a:pt x="3005328" y="0"/>
                  </a:cubicBezTo>
                </a:path>
              </a:pathLst>
            </a:custGeom>
            <a:noFill/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44527" y="4275400"/>
              <a:ext cx="3513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GB" sz="1800" i="1">
                  <a:solidFill>
                    <a:srgbClr val="000066"/>
                  </a:solidFill>
                </a:rPr>
                <a:t>w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423775" y="509174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GB" sz="1800" i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cxnSp>
          <p:nvCxnSpPr>
            <p:cNvPr id="47" name="Straight Connector 46"/>
            <p:cNvCxnSpPr/>
            <p:nvPr/>
          </p:nvCxnSpPr>
          <p:spPr bwMode="auto">
            <a:xfrm flipV="1">
              <a:off x="957943" y="5122744"/>
              <a:ext cx="1005840" cy="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TextBox 47"/>
            <p:cNvSpPr txBox="1"/>
            <p:nvPr/>
          </p:nvSpPr>
          <p:spPr>
            <a:xfrm>
              <a:off x="488440" y="4894144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GB" sz="1800" i="1">
                  <a:solidFill>
                    <a:srgbClr val="000066"/>
                  </a:solidFill>
                </a:rPr>
                <a:t>w</a:t>
              </a:r>
              <a:r>
                <a:rPr lang="en-GB" sz="1800" i="1" baseline="-25000">
                  <a:solidFill>
                    <a:srgbClr val="000066"/>
                  </a:solidFill>
                </a:rPr>
                <a:t>kr</a:t>
              </a:r>
            </a:p>
          </p:txBody>
        </p:sp>
        <p:sp>
          <p:nvSpPr>
            <p:cNvPr id="49" name="Text Box 10"/>
            <p:cNvSpPr txBox="1">
              <a:spLocks noChangeArrowheads="1"/>
            </p:cNvSpPr>
            <p:nvPr/>
          </p:nvSpPr>
          <p:spPr bwMode="auto">
            <a:xfrm>
              <a:off x="800100" y="1295400"/>
              <a:ext cx="2628900" cy="4308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ct val="0"/>
                </a:spcBef>
                <a:tabLst>
                  <a:tab pos="409575" algn="l"/>
                </a:tabLst>
              </a:pPr>
              <a:r>
                <a:rPr lang="sr-Latn-CS" i="1">
                  <a:solidFill>
                    <a:srgbClr val="000066"/>
                  </a:solidFill>
                </a:rPr>
                <a:t>De-</a:t>
              </a:r>
              <a:r>
                <a:rPr lang="sr-Cyrl-CS" i="1">
                  <a:solidFill>
                    <a:srgbClr val="000066"/>
                  </a:solidFill>
                </a:rPr>
                <a:t>Lavalov mlaznik</a:t>
              </a:r>
              <a:r>
                <a:rPr lang="en-GB" i="1">
                  <a:solidFill>
                    <a:srgbClr val="000066"/>
                  </a:solidFill>
                </a:rPr>
                <a:t>:</a:t>
              </a:r>
              <a:endParaRPr lang="en-US">
                <a:solidFill>
                  <a:srgbClr val="000066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" y="914400"/>
            <a:ext cx="8763000" cy="3174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sr-Latn-RS" sz="2800" b="1" dirty="0">
                <a:solidFill>
                  <a:srgbClr val="FF0000"/>
                </a:solidFill>
              </a:rPr>
              <a:t>1.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rezervoara</a:t>
            </a:r>
            <a:r>
              <a:rPr lang="en-US" dirty="0"/>
              <a:t> pod </a:t>
            </a:r>
            <a:r>
              <a:rPr lang="en-US" dirty="0" err="1"/>
              <a:t>pritiskom</a:t>
            </a:r>
            <a:r>
              <a:rPr lang="en-US" dirty="0"/>
              <a:t> 25 </a:t>
            </a:r>
            <a:r>
              <a:rPr lang="en-US" i="1" dirty="0"/>
              <a:t>bar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temperature 2000 </a:t>
            </a:r>
            <a:r>
              <a:rPr lang="en-US" i="1" dirty="0"/>
              <a:t>K</a:t>
            </a:r>
            <a:r>
              <a:rPr lang="en-US" dirty="0"/>
              <a:t>,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konvergentni</a:t>
            </a:r>
            <a:r>
              <a:rPr lang="en-US" dirty="0"/>
              <a:t> </a:t>
            </a:r>
            <a:r>
              <a:rPr lang="en-US" dirty="0" err="1"/>
              <a:t>mlaznik</a:t>
            </a:r>
            <a:r>
              <a:rPr lang="en-US" dirty="0"/>
              <a:t>, </a:t>
            </a:r>
            <a:r>
              <a:rPr lang="en-US" dirty="0" err="1"/>
              <a:t>ističe</a:t>
            </a:r>
            <a:r>
              <a:rPr lang="en-US" dirty="0"/>
              <a:t> u </a:t>
            </a:r>
            <a:r>
              <a:rPr lang="en-US" dirty="0" err="1"/>
              <a:t>okolinu</a:t>
            </a:r>
            <a:r>
              <a:rPr lang="en-US" dirty="0"/>
              <a:t> 2,5 </a:t>
            </a:r>
            <a:r>
              <a:rPr lang="en-US" i="1" dirty="0"/>
              <a:t>kg/s</a:t>
            </a:r>
            <a:r>
              <a:rPr lang="en-US" dirty="0"/>
              <a:t> </a:t>
            </a:r>
            <a:r>
              <a:rPr lang="en-US" dirty="0" err="1"/>
              <a:t>azota</a:t>
            </a:r>
            <a:r>
              <a:rPr lang="en-US" dirty="0"/>
              <a:t> (N</a:t>
            </a:r>
            <a:r>
              <a:rPr lang="en-US" baseline="-25000" dirty="0"/>
              <a:t>2</a:t>
            </a:r>
            <a:r>
              <a:rPr lang="en-US" dirty="0"/>
              <a:t>). </a:t>
            </a:r>
            <a:r>
              <a:rPr lang="en-US" dirty="0" err="1"/>
              <a:t>Pritisak</a:t>
            </a:r>
            <a:r>
              <a:rPr lang="en-US" dirty="0"/>
              <a:t> u </a:t>
            </a:r>
            <a:r>
              <a:rPr lang="en-US" dirty="0" err="1"/>
              <a:t>rezervoaru</a:t>
            </a:r>
            <a:r>
              <a:rPr lang="en-US" dirty="0"/>
              <a:t> </a:t>
            </a:r>
            <a:r>
              <a:rPr lang="en-US" dirty="0" err="1"/>
              <a:t>smatrati</a:t>
            </a:r>
            <a:r>
              <a:rPr lang="en-US" dirty="0"/>
              <a:t> </a:t>
            </a:r>
            <a:r>
              <a:rPr lang="en-US" dirty="0" err="1"/>
              <a:t>konstantnim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isticanje</a:t>
            </a:r>
            <a:r>
              <a:rPr lang="en-US" dirty="0"/>
              <a:t> </a:t>
            </a:r>
            <a:r>
              <a:rPr lang="en-US" dirty="0" err="1"/>
              <a:t>adijabatskim</a:t>
            </a:r>
            <a:r>
              <a:rPr lang="en-US" dirty="0"/>
              <a:t>. </a:t>
            </a:r>
            <a:r>
              <a:rPr lang="en-US" dirty="0" err="1"/>
              <a:t>Pritisak</a:t>
            </a:r>
            <a:r>
              <a:rPr lang="en-US" dirty="0"/>
              <a:t> u </a:t>
            </a:r>
            <a:r>
              <a:rPr lang="en-US" dirty="0" err="1"/>
              <a:t>okolini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1,1 bar. </a:t>
            </a:r>
            <a:r>
              <a:rPr lang="en-US" dirty="0" err="1"/>
              <a:t>Odrediti</a:t>
            </a:r>
            <a:r>
              <a:rPr lang="en-US" dirty="0"/>
              <a:t>:</a:t>
            </a:r>
          </a:p>
          <a:p>
            <a:pPr>
              <a:lnSpc>
                <a:spcPct val="150000"/>
              </a:lnSpc>
            </a:pPr>
            <a:r>
              <a:rPr lang="en-US" dirty="0"/>
              <a:t>– </a:t>
            </a:r>
            <a:r>
              <a:rPr lang="en-US" dirty="0" err="1"/>
              <a:t>brzinu</a:t>
            </a:r>
            <a:r>
              <a:rPr lang="en-US" dirty="0"/>
              <a:t> </a:t>
            </a:r>
            <a:r>
              <a:rPr lang="en-US" dirty="0" err="1"/>
              <a:t>isticanja</a:t>
            </a:r>
            <a:r>
              <a:rPr lang="en-US" dirty="0"/>
              <a:t> u </a:t>
            </a:r>
            <a:r>
              <a:rPr lang="en-US" dirty="0" err="1"/>
              <a:t>izlaznom</a:t>
            </a:r>
            <a:r>
              <a:rPr lang="en-US" dirty="0"/>
              <a:t> </a:t>
            </a:r>
            <a:r>
              <a:rPr lang="en-US" dirty="0" err="1"/>
              <a:t>preseku</a:t>
            </a:r>
            <a:r>
              <a:rPr lang="en-US" dirty="0"/>
              <a:t> </a:t>
            </a:r>
            <a:r>
              <a:rPr lang="en-US" dirty="0" err="1"/>
              <a:t>mlaznik</a:t>
            </a:r>
            <a:r>
              <a:rPr lang="en-US" dirty="0"/>
              <a:t>,</a:t>
            </a:r>
          </a:p>
          <a:p>
            <a:pPr>
              <a:lnSpc>
                <a:spcPct val="150000"/>
              </a:lnSpc>
            </a:pPr>
            <a:r>
              <a:rPr lang="en-US" dirty="0"/>
              <a:t>– </a:t>
            </a:r>
            <a:r>
              <a:rPr lang="en-US" dirty="0" err="1"/>
              <a:t>prečnik</a:t>
            </a:r>
            <a:r>
              <a:rPr lang="en-US" dirty="0"/>
              <a:t> </a:t>
            </a:r>
            <a:r>
              <a:rPr lang="en-US" dirty="0" err="1"/>
              <a:t>izlaznog</a:t>
            </a:r>
            <a:r>
              <a:rPr lang="en-US" dirty="0"/>
              <a:t> </a:t>
            </a:r>
            <a:r>
              <a:rPr lang="en-US" dirty="0" err="1"/>
              <a:t>preseka</a:t>
            </a:r>
            <a:r>
              <a:rPr lang="en-US" dirty="0"/>
              <a:t> </a:t>
            </a:r>
            <a:r>
              <a:rPr lang="en-US" dirty="0" err="1"/>
              <a:t>mlaznika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6334226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85800"/>
            <a:ext cx="32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</a:t>
            </a:r>
            <a:r>
              <a:rPr lang="en-US" dirty="0" err="1"/>
              <a:t>korak</a:t>
            </a:r>
            <a:r>
              <a:rPr lang="en-US" dirty="0"/>
              <a:t> – </a:t>
            </a:r>
            <a:r>
              <a:rPr lang="en-US" dirty="0" err="1"/>
              <a:t>Poznate</a:t>
            </a:r>
            <a:r>
              <a:rPr lang="en-US" dirty="0"/>
              <a:t> </a:t>
            </a:r>
            <a:r>
              <a:rPr lang="en-US" dirty="0" err="1"/>
              <a:t>veli</a:t>
            </a:r>
            <a:r>
              <a:rPr lang="sr-Latn-RS" dirty="0"/>
              <a:t>čine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" y="1295400"/>
                <a:ext cx="1888979" cy="3735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=25∗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𝑃𝑎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295400"/>
                <a:ext cx="1888979" cy="373564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0" y="1816899"/>
                <a:ext cx="1947841" cy="3735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=1,1∗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𝑃𝑎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816899"/>
                <a:ext cx="1947841" cy="373564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0" y="2338398"/>
                <a:ext cx="14578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=2000 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338398"/>
                <a:ext cx="1457835" cy="36933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400" y="2855665"/>
                <a:ext cx="15703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=2,5 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855665"/>
                <a:ext cx="1570302" cy="369332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0" y="3372932"/>
                <a:ext cx="1969962" cy="756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=296,7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372932"/>
                <a:ext cx="1969962" cy="756233"/>
              </a:xfrm>
              <a:prstGeom prst="rect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0" y="4277100"/>
                <a:ext cx="88992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=1,4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277100"/>
                <a:ext cx="889924" cy="369332"/>
              </a:xfrm>
              <a:prstGeom prst="rect">
                <a:avLst/>
              </a:prstGeom>
              <a:blipFill rotWithShape="0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 bwMode="auto">
          <a:xfrm flipV="1">
            <a:off x="3810000" y="2514600"/>
            <a:ext cx="0" cy="320040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3810000" y="5715000"/>
            <a:ext cx="4876800" cy="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5867400" y="4038600"/>
            <a:ext cx="0" cy="1676400"/>
          </a:xfrm>
          <a:prstGeom prst="line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H="1">
            <a:off x="3810000" y="4038600"/>
            <a:ext cx="205740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3810000" y="4495800"/>
            <a:ext cx="2057400" cy="0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Freeform 25"/>
          <p:cNvSpPr/>
          <p:nvPr/>
        </p:nvSpPr>
        <p:spPr bwMode="auto">
          <a:xfrm>
            <a:off x="3810000" y="4032250"/>
            <a:ext cx="2051050" cy="1676400"/>
          </a:xfrm>
          <a:custGeom>
            <a:avLst/>
            <a:gdLst>
              <a:gd name="connsiteX0" fmla="*/ 2051050 w 2051050"/>
              <a:gd name="connsiteY0" fmla="*/ 0 h 1676400"/>
              <a:gd name="connsiteX1" fmla="*/ 1104900 w 2051050"/>
              <a:gd name="connsiteY1" fmla="*/ 234950 h 1676400"/>
              <a:gd name="connsiteX2" fmla="*/ 425450 w 2051050"/>
              <a:gd name="connsiteY2" fmla="*/ 869950 h 1676400"/>
              <a:gd name="connsiteX3" fmla="*/ 0 w 2051050"/>
              <a:gd name="connsiteY3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1676400">
                <a:moveTo>
                  <a:pt x="2051050" y="0"/>
                </a:moveTo>
                <a:cubicBezTo>
                  <a:pt x="1713441" y="44979"/>
                  <a:pt x="1375833" y="89958"/>
                  <a:pt x="1104900" y="234950"/>
                </a:cubicBezTo>
                <a:cubicBezTo>
                  <a:pt x="833967" y="379942"/>
                  <a:pt x="609600" y="629708"/>
                  <a:pt x="425450" y="869950"/>
                </a:cubicBezTo>
                <a:cubicBezTo>
                  <a:pt x="241300" y="1110192"/>
                  <a:pt x="120650" y="1393296"/>
                  <a:pt x="0" y="1676400"/>
                </a:cubicBezTo>
              </a:path>
            </a:pathLst>
          </a:custGeom>
          <a:noFill/>
          <a:ln w="12700" cap="flat" cmpd="sng" algn="ctr">
            <a:solidFill>
              <a:srgbClr val="0000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7" name="Freeform 26"/>
          <p:cNvSpPr/>
          <p:nvPr/>
        </p:nvSpPr>
        <p:spPr bwMode="auto">
          <a:xfrm rot="10800000" flipV="1">
            <a:off x="5861050" y="4038600"/>
            <a:ext cx="2051050" cy="1676400"/>
          </a:xfrm>
          <a:custGeom>
            <a:avLst/>
            <a:gdLst>
              <a:gd name="connsiteX0" fmla="*/ 2051050 w 2051050"/>
              <a:gd name="connsiteY0" fmla="*/ 0 h 1676400"/>
              <a:gd name="connsiteX1" fmla="*/ 1104900 w 2051050"/>
              <a:gd name="connsiteY1" fmla="*/ 234950 h 1676400"/>
              <a:gd name="connsiteX2" fmla="*/ 425450 w 2051050"/>
              <a:gd name="connsiteY2" fmla="*/ 869950 h 1676400"/>
              <a:gd name="connsiteX3" fmla="*/ 0 w 2051050"/>
              <a:gd name="connsiteY3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1676400">
                <a:moveTo>
                  <a:pt x="2051050" y="0"/>
                </a:moveTo>
                <a:cubicBezTo>
                  <a:pt x="1713441" y="44979"/>
                  <a:pt x="1375833" y="89958"/>
                  <a:pt x="1104900" y="234950"/>
                </a:cubicBezTo>
                <a:cubicBezTo>
                  <a:pt x="833967" y="379942"/>
                  <a:pt x="609600" y="629708"/>
                  <a:pt x="425450" y="869950"/>
                </a:cubicBezTo>
                <a:cubicBezTo>
                  <a:pt x="241300" y="1110192"/>
                  <a:pt x="120650" y="1393296"/>
                  <a:pt x="0" y="1676400"/>
                </a:cubicBezTo>
              </a:path>
            </a:pathLst>
          </a:cu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30" name="Freeform 29"/>
          <p:cNvSpPr/>
          <p:nvPr/>
        </p:nvSpPr>
        <p:spPr bwMode="auto">
          <a:xfrm>
            <a:off x="5867400" y="4491038"/>
            <a:ext cx="2038350" cy="1228725"/>
          </a:xfrm>
          <a:custGeom>
            <a:avLst/>
            <a:gdLst>
              <a:gd name="connsiteX0" fmla="*/ 0 w 2038350"/>
              <a:gd name="connsiteY0" fmla="*/ 0 h 1228725"/>
              <a:gd name="connsiteX1" fmla="*/ 795338 w 2038350"/>
              <a:gd name="connsiteY1" fmla="*/ 157162 h 1228725"/>
              <a:gd name="connsiteX2" fmla="*/ 1495425 w 2038350"/>
              <a:gd name="connsiteY2" fmla="*/ 585787 h 1228725"/>
              <a:gd name="connsiteX3" fmla="*/ 2038350 w 2038350"/>
              <a:gd name="connsiteY3" fmla="*/ 1228725 h 122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8350" h="1228725">
                <a:moveTo>
                  <a:pt x="0" y="0"/>
                </a:moveTo>
                <a:cubicBezTo>
                  <a:pt x="273050" y="29765"/>
                  <a:pt x="546101" y="59531"/>
                  <a:pt x="795338" y="157162"/>
                </a:cubicBezTo>
                <a:cubicBezTo>
                  <a:pt x="1044576" y="254793"/>
                  <a:pt x="1288257" y="407193"/>
                  <a:pt x="1495425" y="585787"/>
                </a:cubicBezTo>
                <a:cubicBezTo>
                  <a:pt x="1702593" y="764381"/>
                  <a:pt x="1870471" y="996553"/>
                  <a:pt x="2038350" y="1228725"/>
                </a:cubicBezTo>
              </a:path>
            </a:pathLst>
          </a:cu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31" name="Freeform 30"/>
          <p:cNvSpPr/>
          <p:nvPr/>
        </p:nvSpPr>
        <p:spPr bwMode="auto">
          <a:xfrm>
            <a:off x="3810000" y="3181350"/>
            <a:ext cx="2057400" cy="1314450"/>
          </a:xfrm>
          <a:custGeom>
            <a:avLst/>
            <a:gdLst>
              <a:gd name="connsiteX0" fmla="*/ 0 w 2057400"/>
              <a:gd name="connsiteY0" fmla="*/ 0 h 1314450"/>
              <a:gd name="connsiteX1" fmla="*/ 704850 w 2057400"/>
              <a:gd name="connsiteY1" fmla="*/ 809625 h 1314450"/>
              <a:gd name="connsiteX2" fmla="*/ 1504950 w 2057400"/>
              <a:gd name="connsiteY2" fmla="*/ 1171575 h 1314450"/>
              <a:gd name="connsiteX3" fmla="*/ 2057400 w 2057400"/>
              <a:gd name="connsiteY3" fmla="*/ 131445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7400" h="1314450">
                <a:moveTo>
                  <a:pt x="0" y="0"/>
                </a:moveTo>
                <a:cubicBezTo>
                  <a:pt x="227012" y="307181"/>
                  <a:pt x="454025" y="614363"/>
                  <a:pt x="704850" y="809625"/>
                </a:cubicBezTo>
                <a:cubicBezTo>
                  <a:pt x="955675" y="1004888"/>
                  <a:pt x="1279525" y="1087438"/>
                  <a:pt x="1504950" y="1171575"/>
                </a:cubicBezTo>
                <a:cubicBezTo>
                  <a:pt x="1730375" y="1255712"/>
                  <a:pt x="1893887" y="1285081"/>
                  <a:pt x="2057400" y="1314450"/>
                </a:cubicBezTo>
              </a:path>
            </a:pathLst>
          </a:custGeom>
          <a:noFill/>
          <a:ln w="12700" cap="flat" cmpd="sng" algn="ctr">
            <a:solidFill>
              <a:srgbClr val="FFC0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3335638" y="2512367"/>
                <a:ext cx="4743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638" y="2512367"/>
                <a:ext cx="474361" cy="461665"/>
              </a:xfrm>
              <a:prstGeom prst="rect">
                <a:avLst/>
              </a:prstGeom>
              <a:blipFill rotWithShape="0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3295082" y="2969418"/>
                <a:ext cx="5554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082" y="2969418"/>
                <a:ext cx="555472" cy="461665"/>
              </a:xfrm>
              <a:prstGeom prst="rect">
                <a:avLst/>
              </a:prstGeom>
              <a:blipFill rotWithShape="0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8268352" y="5721351"/>
                <a:ext cx="4184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352" y="5721351"/>
                <a:ext cx="418448" cy="461665"/>
              </a:xfrm>
              <a:prstGeom prst="rect">
                <a:avLst/>
              </a:prstGeom>
              <a:blipFill rotWithShape="0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5065931" y="3600652"/>
                <a:ext cx="6998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931" y="3600652"/>
                <a:ext cx="699807" cy="461665"/>
              </a:xfrm>
              <a:prstGeom prst="rect">
                <a:avLst/>
              </a:prstGeom>
              <a:blipFill rotWithShape="0"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065930" y="4472285"/>
                <a:ext cx="6656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930" y="4472285"/>
                <a:ext cx="665631" cy="461665"/>
              </a:xfrm>
              <a:prstGeom prst="rect">
                <a:avLst/>
              </a:prstGeom>
              <a:blipFill rotWithShape="0"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6784487" y="3885310"/>
                <a:ext cx="4743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487" y="3885310"/>
                <a:ext cx="474361" cy="461665"/>
              </a:xfrm>
              <a:prstGeom prst="rect">
                <a:avLst/>
              </a:prstGeom>
              <a:blipFill rotWithShape="0">
                <a:blip r:embed="rId1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709754" y="4864816"/>
                <a:ext cx="5554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754" y="4864816"/>
                <a:ext cx="555472" cy="461665"/>
              </a:xfrm>
              <a:prstGeom prst="rect">
                <a:avLst/>
              </a:prstGeom>
              <a:blipFill rotWithShape="0">
                <a:blip r:embed="rId1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5350739" y="5259685"/>
                <a:ext cx="6242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739" y="5259685"/>
                <a:ext cx="624209" cy="461665"/>
              </a:xfrm>
              <a:prstGeom prst="rect">
                <a:avLst/>
              </a:prstGeom>
              <a:blipFill rotWithShape="0">
                <a:blip r:embed="rId1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/>
          <p:cNvCxnSpPr/>
          <p:nvPr/>
        </p:nvCxnSpPr>
        <p:spPr bwMode="auto">
          <a:xfrm>
            <a:off x="3809999" y="5638800"/>
            <a:ext cx="0" cy="67945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>
            <a:off x="5867400" y="5638800"/>
            <a:ext cx="0" cy="67945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30" idx="3"/>
          </p:cNvCxnSpPr>
          <p:nvPr/>
        </p:nvCxnSpPr>
        <p:spPr bwMode="auto">
          <a:xfrm>
            <a:off x="7905750" y="5719763"/>
            <a:ext cx="6350" cy="598487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>
            <a:off x="3809999" y="6183016"/>
            <a:ext cx="2057401" cy="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8" name="Straight Arrow Connector 47"/>
          <p:cNvCxnSpPr/>
          <p:nvPr/>
        </p:nvCxnSpPr>
        <p:spPr bwMode="auto">
          <a:xfrm>
            <a:off x="5867400" y="6183016"/>
            <a:ext cx="2057401" cy="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triangle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450579" y="5770916"/>
                <a:ext cx="7723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579" y="5770916"/>
                <a:ext cx="772327" cy="369332"/>
              </a:xfrm>
              <a:prstGeom prst="rect">
                <a:avLst/>
              </a:prstGeom>
              <a:blipFill rotWithShape="0">
                <a:blip r:embed="rId1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507979" y="5788147"/>
                <a:ext cx="7723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79" y="5788147"/>
                <a:ext cx="772327" cy="369332"/>
              </a:xfrm>
              <a:prstGeom prst="rect">
                <a:avLst/>
              </a:prstGeom>
              <a:blipFill rotWithShape="0">
                <a:blip r:embed="rId1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7828146" y="5304638"/>
                <a:ext cx="4090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146" y="5304638"/>
                <a:ext cx="409086" cy="461665"/>
              </a:xfrm>
              <a:prstGeom prst="rect">
                <a:avLst/>
              </a:prstGeom>
              <a:blipFill rotWithShape="0">
                <a:blip r:embed="rId1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809999" y="1279568"/>
                <a:ext cx="2221827" cy="1096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𝜅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999" y="1279568"/>
                <a:ext cx="2221827" cy="1096775"/>
              </a:xfrm>
              <a:prstGeom prst="rect">
                <a:avLst/>
              </a:prstGeom>
              <a:blipFill rotWithShape="0">
                <a:blip r:embed="rId1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6507979" y="1729898"/>
                <a:ext cx="1699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R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𝒌𝒓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𝟓𝟐𝟖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79" y="1729898"/>
                <a:ext cx="1699824" cy="461665"/>
              </a:xfrm>
              <a:prstGeom prst="rect">
                <a:avLst/>
              </a:prstGeom>
              <a:blipFill rotWithShape="0">
                <a:blip r:embed="rId2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/>
          <p:cNvSpPr/>
          <p:nvPr/>
        </p:nvSpPr>
        <p:spPr bwMode="auto">
          <a:xfrm>
            <a:off x="5415834" y="5274965"/>
            <a:ext cx="457200" cy="4572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507979" y="2267763"/>
                <a:ext cx="1007455" cy="787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79" y="2267763"/>
                <a:ext cx="1007455" cy="787075"/>
              </a:xfrm>
              <a:prstGeom prst="rect">
                <a:avLst/>
              </a:prstGeom>
              <a:blipFill rotWithShape="0">
                <a:blip r:embed="rId2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6507979" y="3195935"/>
                <a:ext cx="14743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𝟎𝟒𝟒</m:t>
                      </m:r>
                    </m:oMath>
                  </m:oMathPara>
                </a14:m>
                <a:endParaRPr lang="en-US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79" y="3195935"/>
                <a:ext cx="1474378" cy="461665"/>
              </a:xfrm>
              <a:prstGeom prst="rect">
                <a:avLst/>
              </a:prstGeom>
              <a:blipFill rotWithShape="0">
                <a:blip r:embed="rId2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Connector 58"/>
          <p:cNvCxnSpPr/>
          <p:nvPr/>
        </p:nvCxnSpPr>
        <p:spPr bwMode="auto">
          <a:xfrm flipV="1">
            <a:off x="4191000" y="4038600"/>
            <a:ext cx="0" cy="167005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3810152" y="672051"/>
            <a:ext cx="4814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</a:t>
            </a:r>
            <a:r>
              <a:rPr lang="en-US" dirty="0" err="1"/>
              <a:t>korak</a:t>
            </a:r>
            <a:r>
              <a:rPr lang="en-US" dirty="0"/>
              <a:t> – </a:t>
            </a:r>
            <a:r>
              <a:rPr lang="en-US" dirty="0" err="1"/>
              <a:t>Odre</a:t>
            </a:r>
            <a:r>
              <a:rPr lang="sr-Latn-RS" dirty="0" err="1"/>
              <a:t>đivanje</a:t>
            </a:r>
            <a:r>
              <a:rPr lang="sr-Latn-RS" dirty="0"/>
              <a:t> kritičnih vrednosti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2438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6" grpId="0" animBg="1"/>
      <p:bldP spid="27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85800"/>
            <a:ext cx="7964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3</a:t>
            </a:r>
            <a:r>
              <a:rPr lang="en-US" dirty="0"/>
              <a:t>. </a:t>
            </a:r>
            <a:r>
              <a:rPr lang="en-US" dirty="0" err="1"/>
              <a:t>korak</a:t>
            </a:r>
            <a:r>
              <a:rPr lang="en-US" dirty="0"/>
              <a:t> –</a:t>
            </a:r>
            <a:r>
              <a:rPr lang="sr-Latn-RS" dirty="0"/>
              <a:t> Izračunavanje </a:t>
            </a:r>
            <a:r>
              <a:rPr lang="en-US" dirty="0" err="1"/>
              <a:t>brzin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isticanja</a:t>
            </a:r>
            <a:r>
              <a:rPr lang="en-US" dirty="0"/>
              <a:t> u </a:t>
            </a:r>
            <a:r>
              <a:rPr lang="en-US" dirty="0" err="1"/>
              <a:t>izlaznom</a:t>
            </a:r>
            <a:r>
              <a:rPr lang="en-US" dirty="0"/>
              <a:t> </a:t>
            </a:r>
            <a:r>
              <a:rPr lang="en-US" dirty="0" err="1"/>
              <a:t>preseku</a:t>
            </a:r>
            <a:r>
              <a:rPr lang="en-US" dirty="0"/>
              <a:t> </a:t>
            </a:r>
            <a:r>
              <a:rPr lang="en-US" dirty="0" err="1"/>
              <a:t>mlaznik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152400" y="1295400"/>
                <a:ext cx="2566087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2∗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295400"/>
                <a:ext cx="2566087" cy="1183529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3429000" y="1752600"/>
                <a:ext cx="24804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𝟖𝟑𝟐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𝟎𝟒𝟔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1752600"/>
                <a:ext cx="2480487" cy="461665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152400" y="2700635"/>
            <a:ext cx="7095212" cy="427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4</a:t>
            </a:r>
            <a:r>
              <a:rPr lang="en-US" dirty="0"/>
              <a:t>. </a:t>
            </a:r>
            <a:r>
              <a:rPr lang="en-US" dirty="0" err="1"/>
              <a:t>korak</a:t>
            </a:r>
            <a:r>
              <a:rPr lang="en-US" dirty="0"/>
              <a:t> –</a:t>
            </a:r>
            <a:r>
              <a:rPr lang="sr-Latn-RS" dirty="0"/>
              <a:t> Izračunavanje </a:t>
            </a:r>
            <a:r>
              <a:rPr lang="en-US" dirty="0" err="1"/>
              <a:t>prečnik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izlaznog</a:t>
            </a:r>
            <a:r>
              <a:rPr lang="en-US" dirty="0"/>
              <a:t> </a:t>
            </a:r>
            <a:r>
              <a:rPr lang="en-US" dirty="0" err="1"/>
              <a:t>preseka</a:t>
            </a:r>
            <a:r>
              <a:rPr lang="en-US" dirty="0"/>
              <a:t> </a:t>
            </a:r>
            <a:r>
              <a:rPr lang="en-US" dirty="0" err="1"/>
              <a:t>mlaznika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52400" y="3192680"/>
                <a:ext cx="1487522" cy="84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192680"/>
                <a:ext cx="1487522" cy="84414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2718487" y="3383918"/>
                <a:ext cx="22867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0,237 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487" y="3383918"/>
                <a:ext cx="2286716" cy="461665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152400" y="4032099"/>
                <a:ext cx="4513030" cy="18748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4∗</m:t>
                              </m:r>
                              <m:acc>
                                <m:accPr>
                                  <m:chr m:val="̇"/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f>
                            <m:f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2∗</m:t>
                                      </m:r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𝜅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𝜅</m:t>
                                      </m:r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den>
                                  </m:f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f>
                                    <m:fPr>
                                      <m:ctrlPr>
                                        <a:rPr lang="sr-Latn-R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R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sr-Latn-R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sSup>
                                    <m:sSupPr>
                                      <m:ctrlPr>
                                        <a:rPr lang="sr-Latn-R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sr-Latn-R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𝜅</m:t>
                                              </m:r>
                                              <m:r>
                                                <a:rPr lang="sr-Latn-RS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+1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f>
                                        <m:fPr>
                                          <m:ctrlPr>
                                            <a:rPr lang="sr-Latn-R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num>
                                        <m:den>
                                          <m:r>
                                            <a:rPr lang="sr-Latn-RS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𝜅</m:t>
                                          </m:r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den>
                                      </m:f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032099"/>
                <a:ext cx="4513030" cy="1874809"/>
              </a:xfrm>
              <a:prstGeom prst="rect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909487" y="4681551"/>
                <a:ext cx="17597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𝟎𝟑𝟖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9487" y="4681551"/>
                <a:ext cx="1759712" cy="461665"/>
              </a:xfrm>
              <a:prstGeom prst="rect">
                <a:avLst/>
              </a:prstGeom>
              <a:blipFill rotWithShape="0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87821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 animBg="1"/>
      <p:bldP spid="45" grpId="0" animBg="1"/>
      <p:bldP spid="46" grpId="0"/>
      <p:bldP spid="49" grpId="0" animBg="1"/>
      <p:bldP spid="58" grpId="0" animBg="1"/>
      <p:bldP spid="61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" y="914400"/>
            <a:ext cx="87630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sr-Latn-RS" sz="2800" b="1" dirty="0">
                <a:solidFill>
                  <a:srgbClr val="FF0000"/>
                </a:solidFill>
              </a:rPr>
              <a:t>2. </a:t>
            </a:r>
            <a:r>
              <a:rPr lang="sr-Latn-RS" dirty="0" err="1"/>
              <a:t>Va</a:t>
            </a:r>
            <a:r>
              <a:rPr lang="en-US" dirty="0"/>
              <a:t>z</a:t>
            </a:r>
            <a:r>
              <a:rPr lang="sr-Latn-RS" dirty="0"/>
              <a:t>duh (idealan gas) pritiska p</a:t>
            </a:r>
            <a:r>
              <a:rPr lang="sr-Latn-RS" baseline="-25000" dirty="0"/>
              <a:t>1</a:t>
            </a:r>
            <a:r>
              <a:rPr lang="sr-Latn-RS" dirty="0"/>
              <a:t> = 3 </a:t>
            </a:r>
            <a:r>
              <a:rPr lang="sr-Latn-RS" dirty="0" err="1"/>
              <a:t>MPa</a:t>
            </a:r>
            <a:r>
              <a:rPr lang="sr-Latn-RS" dirty="0"/>
              <a:t> i temperature t</a:t>
            </a:r>
            <a:r>
              <a:rPr lang="sr-Latn-RS" baseline="-25000" dirty="0"/>
              <a:t>1 </a:t>
            </a:r>
            <a:r>
              <a:rPr lang="sr-Latn-RS" dirty="0"/>
              <a:t>= 150°C ističe kroz </a:t>
            </a:r>
            <a:r>
              <a:rPr lang="sr-Latn-RS" dirty="0" err="1"/>
              <a:t>mlaznik</a:t>
            </a:r>
            <a:r>
              <a:rPr lang="sr-Latn-RS" dirty="0"/>
              <a:t> u okolnu sredinu čiji je pritisak p</a:t>
            </a:r>
            <a:r>
              <a:rPr lang="sr-Latn-RS" baseline="-25000" dirty="0"/>
              <a:t>0</a:t>
            </a:r>
            <a:r>
              <a:rPr lang="sr-Latn-RS" dirty="0"/>
              <a:t> = 0,1 </a:t>
            </a:r>
            <a:r>
              <a:rPr lang="sr-Latn-RS" dirty="0" err="1"/>
              <a:t>MPa</a:t>
            </a:r>
            <a:r>
              <a:rPr lang="sr-Latn-RS" dirty="0"/>
              <a:t>. Odrediti:</a:t>
            </a:r>
          </a:p>
          <a:p>
            <a:pPr>
              <a:lnSpc>
                <a:spcPct val="150000"/>
              </a:lnSpc>
            </a:pPr>
            <a:r>
              <a:rPr lang="en-US" dirty="0"/>
              <a:t>– </a:t>
            </a:r>
            <a:r>
              <a:rPr lang="en-US" dirty="0" err="1"/>
              <a:t>brzinu</a:t>
            </a:r>
            <a:r>
              <a:rPr lang="en-US" dirty="0"/>
              <a:t> </a:t>
            </a:r>
            <a:r>
              <a:rPr lang="en-US" dirty="0" err="1"/>
              <a:t>isticanja</a:t>
            </a:r>
            <a:r>
              <a:rPr lang="en-US" dirty="0"/>
              <a:t> u </a:t>
            </a:r>
            <a:r>
              <a:rPr lang="en-US" dirty="0" err="1"/>
              <a:t>izlaznom</a:t>
            </a:r>
            <a:r>
              <a:rPr lang="en-US" dirty="0"/>
              <a:t> </a:t>
            </a:r>
            <a:r>
              <a:rPr lang="en-US" dirty="0" err="1"/>
              <a:t>preseku</a:t>
            </a:r>
            <a:r>
              <a:rPr lang="en-US" dirty="0"/>
              <a:t> </a:t>
            </a:r>
            <a:r>
              <a:rPr lang="en-US" dirty="0" err="1"/>
              <a:t>mlaznik</a:t>
            </a:r>
            <a:r>
              <a:rPr lang="en-US" dirty="0"/>
              <a:t>,</a:t>
            </a:r>
          </a:p>
          <a:p>
            <a:pPr>
              <a:lnSpc>
                <a:spcPct val="150000"/>
              </a:lnSpc>
            </a:pPr>
            <a:r>
              <a:rPr lang="en-US" dirty="0"/>
              <a:t>– </a:t>
            </a:r>
            <a:r>
              <a:rPr lang="sr-Latn-RS" dirty="0"/>
              <a:t>i </a:t>
            </a:r>
            <a:r>
              <a:rPr lang="sr-Latn-RS" dirty="0" err="1"/>
              <a:t>maseni</a:t>
            </a:r>
            <a:r>
              <a:rPr lang="sr-Latn-RS" dirty="0"/>
              <a:t> protok vazduha, ako je površina izlaznog preseka </a:t>
            </a:r>
            <a:r>
              <a:rPr lang="sr-Latn-RS" dirty="0" err="1"/>
              <a:t>mlaznika</a:t>
            </a:r>
            <a:r>
              <a:rPr lang="sr-Latn-RS" dirty="0"/>
              <a:t> 100 mm</a:t>
            </a:r>
            <a:r>
              <a:rPr lang="sr-Latn-RS" baseline="30000" dirty="0"/>
              <a:t>2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25460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85800"/>
            <a:ext cx="32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</a:t>
            </a:r>
            <a:r>
              <a:rPr lang="en-US" dirty="0" err="1"/>
              <a:t>korak</a:t>
            </a:r>
            <a:r>
              <a:rPr lang="en-US" dirty="0"/>
              <a:t> – </a:t>
            </a:r>
            <a:r>
              <a:rPr lang="en-US" dirty="0" err="1"/>
              <a:t>Poznate</a:t>
            </a:r>
            <a:r>
              <a:rPr lang="en-US" dirty="0"/>
              <a:t> </a:t>
            </a:r>
            <a:r>
              <a:rPr lang="en-US" dirty="0" err="1"/>
              <a:t>veli</a:t>
            </a:r>
            <a:r>
              <a:rPr lang="sr-Latn-RS" dirty="0"/>
              <a:t>čine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" y="1295400"/>
                <a:ext cx="174631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=3∗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𝑃𝑎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295400"/>
                <a:ext cx="1746312" cy="369332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0" y="1816899"/>
                <a:ext cx="19478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=0,1∗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𝑃𝑎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816899"/>
                <a:ext cx="1947841" cy="369332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0" y="2338398"/>
                <a:ext cx="131516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=423 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338398"/>
                <a:ext cx="1315167" cy="36933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400" y="2855665"/>
                <a:ext cx="21152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=100∗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855665"/>
                <a:ext cx="2115259" cy="369332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0" y="3372932"/>
                <a:ext cx="1774397" cy="756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=287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372932"/>
                <a:ext cx="1774397" cy="756233"/>
              </a:xfrm>
              <a:prstGeom prst="rect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0" y="4277100"/>
                <a:ext cx="88992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=1,4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277100"/>
                <a:ext cx="889924" cy="369332"/>
              </a:xfrm>
              <a:prstGeom prst="rect">
                <a:avLst/>
              </a:prstGeom>
              <a:blipFill rotWithShape="0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 bwMode="auto">
          <a:xfrm flipV="1">
            <a:off x="3810000" y="2514600"/>
            <a:ext cx="0" cy="320040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3810000" y="5715000"/>
            <a:ext cx="4876800" cy="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5867400" y="4038600"/>
            <a:ext cx="0" cy="1676400"/>
          </a:xfrm>
          <a:prstGeom prst="line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H="1">
            <a:off x="3810000" y="4038600"/>
            <a:ext cx="205740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3810000" y="4495800"/>
            <a:ext cx="2057400" cy="0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Freeform 25"/>
          <p:cNvSpPr/>
          <p:nvPr/>
        </p:nvSpPr>
        <p:spPr bwMode="auto">
          <a:xfrm>
            <a:off x="3810000" y="4032250"/>
            <a:ext cx="2051050" cy="1676400"/>
          </a:xfrm>
          <a:custGeom>
            <a:avLst/>
            <a:gdLst>
              <a:gd name="connsiteX0" fmla="*/ 2051050 w 2051050"/>
              <a:gd name="connsiteY0" fmla="*/ 0 h 1676400"/>
              <a:gd name="connsiteX1" fmla="*/ 1104900 w 2051050"/>
              <a:gd name="connsiteY1" fmla="*/ 234950 h 1676400"/>
              <a:gd name="connsiteX2" fmla="*/ 425450 w 2051050"/>
              <a:gd name="connsiteY2" fmla="*/ 869950 h 1676400"/>
              <a:gd name="connsiteX3" fmla="*/ 0 w 2051050"/>
              <a:gd name="connsiteY3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1676400">
                <a:moveTo>
                  <a:pt x="2051050" y="0"/>
                </a:moveTo>
                <a:cubicBezTo>
                  <a:pt x="1713441" y="44979"/>
                  <a:pt x="1375833" y="89958"/>
                  <a:pt x="1104900" y="234950"/>
                </a:cubicBezTo>
                <a:cubicBezTo>
                  <a:pt x="833967" y="379942"/>
                  <a:pt x="609600" y="629708"/>
                  <a:pt x="425450" y="869950"/>
                </a:cubicBezTo>
                <a:cubicBezTo>
                  <a:pt x="241300" y="1110192"/>
                  <a:pt x="120650" y="1393296"/>
                  <a:pt x="0" y="1676400"/>
                </a:cubicBezTo>
              </a:path>
            </a:pathLst>
          </a:custGeom>
          <a:noFill/>
          <a:ln w="12700" cap="flat" cmpd="sng" algn="ctr">
            <a:solidFill>
              <a:srgbClr val="0000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7" name="Freeform 26"/>
          <p:cNvSpPr/>
          <p:nvPr/>
        </p:nvSpPr>
        <p:spPr bwMode="auto">
          <a:xfrm rot="10800000" flipV="1">
            <a:off x="5861050" y="4038600"/>
            <a:ext cx="2051050" cy="1676400"/>
          </a:xfrm>
          <a:custGeom>
            <a:avLst/>
            <a:gdLst>
              <a:gd name="connsiteX0" fmla="*/ 2051050 w 2051050"/>
              <a:gd name="connsiteY0" fmla="*/ 0 h 1676400"/>
              <a:gd name="connsiteX1" fmla="*/ 1104900 w 2051050"/>
              <a:gd name="connsiteY1" fmla="*/ 234950 h 1676400"/>
              <a:gd name="connsiteX2" fmla="*/ 425450 w 2051050"/>
              <a:gd name="connsiteY2" fmla="*/ 869950 h 1676400"/>
              <a:gd name="connsiteX3" fmla="*/ 0 w 2051050"/>
              <a:gd name="connsiteY3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1676400">
                <a:moveTo>
                  <a:pt x="2051050" y="0"/>
                </a:moveTo>
                <a:cubicBezTo>
                  <a:pt x="1713441" y="44979"/>
                  <a:pt x="1375833" y="89958"/>
                  <a:pt x="1104900" y="234950"/>
                </a:cubicBezTo>
                <a:cubicBezTo>
                  <a:pt x="833967" y="379942"/>
                  <a:pt x="609600" y="629708"/>
                  <a:pt x="425450" y="869950"/>
                </a:cubicBezTo>
                <a:cubicBezTo>
                  <a:pt x="241300" y="1110192"/>
                  <a:pt x="120650" y="1393296"/>
                  <a:pt x="0" y="1676400"/>
                </a:cubicBezTo>
              </a:path>
            </a:pathLst>
          </a:cu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30" name="Freeform 29"/>
          <p:cNvSpPr/>
          <p:nvPr/>
        </p:nvSpPr>
        <p:spPr bwMode="auto">
          <a:xfrm>
            <a:off x="5867400" y="4491038"/>
            <a:ext cx="2038350" cy="1228725"/>
          </a:xfrm>
          <a:custGeom>
            <a:avLst/>
            <a:gdLst>
              <a:gd name="connsiteX0" fmla="*/ 0 w 2038350"/>
              <a:gd name="connsiteY0" fmla="*/ 0 h 1228725"/>
              <a:gd name="connsiteX1" fmla="*/ 795338 w 2038350"/>
              <a:gd name="connsiteY1" fmla="*/ 157162 h 1228725"/>
              <a:gd name="connsiteX2" fmla="*/ 1495425 w 2038350"/>
              <a:gd name="connsiteY2" fmla="*/ 585787 h 1228725"/>
              <a:gd name="connsiteX3" fmla="*/ 2038350 w 2038350"/>
              <a:gd name="connsiteY3" fmla="*/ 1228725 h 122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8350" h="1228725">
                <a:moveTo>
                  <a:pt x="0" y="0"/>
                </a:moveTo>
                <a:cubicBezTo>
                  <a:pt x="273050" y="29765"/>
                  <a:pt x="546101" y="59531"/>
                  <a:pt x="795338" y="157162"/>
                </a:cubicBezTo>
                <a:cubicBezTo>
                  <a:pt x="1044576" y="254793"/>
                  <a:pt x="1288257" y="407193"/>
                  <a:pt x="1495425" y="585787"/>
                </a:cubicBezTo>
                <a:cubicBezTo>
                  <a:pt x="1702593" y="764381"/>
                  <a:pt x="1870471" y="996553"/>
                  <a:pt x="2038350" y="1228725"/>
                </a:cubicBezTo>
              </a:path>
            </a:pathLst>
          </a:cu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31" name="Freeform 30"/>
          <p:cNvSpPr/>
          <p:nvPr/>
        </p:nvSpPr>
        <p:spPr bwMode="auto">
          <a:xfrm>
            <a:off x="3810000" y="3181350"/>
            <a:ext cx="2057400" cy="1314450"/>
          </a:xfrm>
          <a:custGeom>
            <a:avLst/>
            <a:gdLst>
              <a:gd name="connsiteX0" fmla="*/ 0 w 2057400"/>
              <a:gd name="connsiteY0" fmla="*/ 0 h 1314450"/>
              <a:gd name="connsiteX1" fmla="*/ 704850 w 2057400"/>
              <a:gd name="connsiteY1" fmla="*/ 809625 h 1314450"/>
              <a:gd name="connsiteX2" fmla="*/ 1504950 w 2057400"/>
              <a:gd name="connsiteY2" fmla="*/ 1171575 h 1314450"/>
              <a:gd name="connsiteX3" fmla="*/ 2057400 w 2057400"/>
              <a:gd name="connsiteY3" fmla="*/ 131445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7400" h="1314450">
                <a:moveTo>
                  <a:pt x="0" y="0"/>
                </a:moveTo>
                <a:cubicBezTo>
                  <a:pt x="227012" y="307181"/>
                  <a:pt x="454025" y="614363"/>
                  <a:pt x="704850" y="809625"/>
                </a:cubicBezTo>
                <a:cubicBezTo>
                  <a:pt x="955675" y="1004888"/>
                  <a:pt x="1279525" y="1087438"/>
                  <a:pt x="1504950" y="1171575"/>
                </a:cubicBezTo>
                <a:cubicBezTo>
                  <a:pt x="1730375" y="1255712"/>
                  <a:pt x="1893887" y="1285081"/>
                  <a:pt x="2057400" y="1314450"/>
                </a:cubicBezTo>
              </a:path>
            </a:pathLst>
          </a:custGeom>
          <a:noFill/>
          <a:ln w="12700" cap="flat" cmpd="sng" algn="ctr">
            <a:solidFill>
              <a:srgbClr val="FFC0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3335638" y="2512367"/>
                <a:ext cx="4743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638" y="2512367"/>
                <a:ext cx="474361" cy="461665"/>
              </a:xfrm>
              <a:prstGeom prst="rect">
                <a:avLst/>
              </a:prstGeom>
              <a:blipFill rotWithShape="0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3295082" y="2969418"/>
                <a:ext cx="5554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082" y="2969418"/>
                <a:ext cx="555472" cy="461665"/>
              </a:xfrm>
              <a:prstGeom prst="rect">
                <a:avLst/>
              </a:prstGeom>
              <a:blipFill rotWithShape="0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8268352" y="5721351"/>
                <a:ext cx="4184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352" y="5721351"/>
                <a:ext cx="418448" cy="461665"/>
              </a:xfrm>
              <a:prstGeom prst="rect">
                <a:avLst/>
              </a:prstGeom>
              <a:blipFill rotWithShape="0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5065931" y="3600652"/>
                <a:ext cx="6998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931" y="3600652"/>
                <a:ext cx="699807" cy="461665"/>
              </a:xfrm>
              <a:prstGeom prst="rect">
                <a:avLst/>
              </a:prstGeom>
              <a:blipFill rotWithShape="0"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065930" y="4472285"/>
                <a:ext cx="6656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930" y="4472285"/>
                <a:ext cx="665631" cy="461665"/>
              </a:xfrm>
              <a:prstGeom prst="rect">
                <a:avLst/>
              </a:prstGeom>
              <a:blipFill rotWithShape="0"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6784487" y="3885310"/>
                <a:ext cx="4743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487" y="3885310"/>
                <a:ext cx="474361" cy="461665"/>
              </a:xfrm>
              <a:prstGeom prst="rect">
                <a:avLst/>
              </a:prstGeom>
              <a:blipFill rotWithShape="0">
                <a:blip r:embed="rId1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709754" y="4864816"/>
                <a:ext cx="5554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754" y="4864816"/>
                <a:ext cx="555472" cy="461665"/>
              </a:xfrm>
              <a:prstGeom prst="rect">
                <a:avLst/>
              </a:prstGeom>
              <a:blipFill rotWithShape="0">
                <a:blip r:embed="rId1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5350739" y="5259685"/>
                <a:ext cx="6242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739" y="5259685"/>
                <a:ext cx="624209" cy="461665"/>
              </a:xfrm>
              <a:prstGeom prst="rect">
                <a:avLst/>
              </a:prstGeom>
              <a:blipFill rotWithShape="0">
                <a:blip r:embed="rId1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/>
          <p:cNvCxnSpPr/>
          <p:nvPr/>
        </p:nvCxnSpPr>
        <p:spPr bwMode="auto">
          <a:xfrm>
            <a:off x="3809999" y="5638800"/>
            <a:ext cx="0" cy="67945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>
            <a:off x="5867400" y="5638800"/>
            <a:ext cx="0" cy="67945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30" idx="3"/>
          </p:cNvCxnSpPr>
          <p:nvPr/>
        </p:nvCxnSpPr>
        <p:spPr bwMode="auto">
          <a:xfrm>
            <a:off x="7905750" y="5719763"/>
            <a:ext cx="6350" cy="598487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>
            <a:off x="3809999" y="6183016"/>
            <a:ext cx="2057401" cy="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8" name="Straight Arrow Connector 47"/>
          <p:cNvCxnSpPr/>
          <p:nvPr/>
        </p:nvCxnSpPr>
        <p:spPr bwMode="auto">
          <a:xfrm>
            <a:off x="5867400" y="6183016"/>
            <a:ext cx="2057401" cy="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triangle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450579" y="5770916"/>
                <a:ext cx="7723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579" y="5770916"/>
                <a:ext cx="772327" cy="369332"/>
              </a:xfrm>
              <a:prstGeom prst="rect">
                <a:avLst/>
              </a:prstGeom>
              <a:blipFill rotWithShape="0">
                <a:blip r:embed="rId1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507979" y="5788147"/>
                <a:ext cx="7723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79" y="5788147"/>
                <a:ext cx="772327" cy="369332"/>
              </a:xfrm>
              <a:prstGeom prst="rect">
                <a:avLst/>
              </a:prstGeom>
              <a:blipFill rotWithShape="0">
                <a:blip r:embed="rId1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7828146" y="5304638"/>
                <a:ext cx="4090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146" y="5304638"/>
                <a:ext cx="409086" cy="461665"/>
              </a:xfrm>
              <a:prstGeom prst="rect">
                <a:avLst/>
              </a:prstGeom>
              <a:blipFill rotWithShape="0">
                <a:blip r:embed="rId1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809999" y="1279568"/>
                <a:ext cx="2221827" cy="1096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𝑘𝑟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𝜅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999" y="1279568"/>
                <a:ext cx="2221827" cy="1096775"/>
              </a:xfrm>
              <a:prstGeom prst="rect">
                <a:avLst/>
              </a:prstGeom>
              <a:blipFill rotWithShape="0">
                <a:blip r:embed="rId1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6507979" y="1729898"/>
                <a:ext cx="1699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R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𝒌𝒓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𝟓𝟐𝟖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79" y="1729898"/>
                <a:ext cx="1699824" cy="461665"/>
              </a:xfrm>
              <a:prstGeom prst="rect">
                <a:avLst/>
              </a:prstGeom>
              <a:blipFill rotWithShape="0">
                <a:blip r:embed="rId2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/>
          <p:cNvSpPr/>
          <p:nvPr/>
        </p:nvSpPr>
        <p:spPr bwMode="auto">
          <a:xfrm>
            <a:off x="5415834" y="5274965"/>
            <a:ext cx="457200" cy="4572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507979" y="2267763"/>
                <a:ext cx="1007455" cy="787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79" y="2267763"/>
                <a:ext cx="1007455" cy="787075"/>
              </a:xfrm>
              <a:prstGeom prst="rect">
                <a:avLst/>
              </a:prstGeom>
              <a:blipFill rotWithShape="0">
                <a:blip r:embed="rId2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6507979" y="3195935"/>
                <a:ext cx="14743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𝟎𝟑𝟑</m:t>
                      </m:r>
                    </m:oMath>
                  </m:oMathPara>
                </a14:m>
                <a:endParaRPr lang="en-US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79" y="3195935"/>
                <a:ext cx="1474378" cy="461665"/>
              </a:xfrm>
              <a:prstGeom prst="rect">
                <a:avLst/>
              </a:prstGeom>
              <a:blipFill rotWithShape="0">
                <a:blip r:embed="rId2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Connector 58"/>
          <p:cNvCxnSpPr/>
          <p:nvPr/>
        </p:nvCxnSpPr>
        <p:spPr bwMode="auto">
          <a:xfrm flipV="1">
            <a:off x="4191000" y="4038600"/>
            <a:ext cx="0" cy="167005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3810152" y="672051"/>
            <a:ext cx="4814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</a:t>
            </a:r>
            <a:r>
              <a:rPr lang="en-US" dirty="0" err="1"/>
              <a:t>korak</a:t>
            </a:r>
            <a:r>
              <a:rPr lang="en-US" dirty="0"/>
              <a:t> – </a:t>
            </a:r>
            <a:r>
              <a:rPr lang="en-US" dirty="0" err="1"/>
              <a:t>Odre</a:t>
            </a:r>
            <a:r>
              <a:rPr lang="sr-Latn-RS" dirty="0" err="1"/>
              <a:t>đivanje</a:t>
            </a:r>
            <a:r>
              <a:rPr lang="sr-Latn-RS" dirty="0"/>
              <a:t> kritičnih vrednosti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730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6" grpId="0" animBg="1"/>
      <p:bldP spid="27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60" grpId="0"/>
    </p:bld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2852</TotalTime>
  <Words>821</Words>
  <Application>Microsoft Office PowerPoint</Application>
  <PresentationFormat>On-screen Show (4:3)</PresentationFormat>
  <Paragraphs>177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Cambria Math</vt:lpstr>
      <vt:lpstr>Symbol</vt:lpstr>
      <vt:lpstr>Tahoma</vt:lpstr>
      <vt:lpstr>Times New Roman</vt:lpstr>
      <vt:lpstr>Wingdings</vt:lpstr>
      <vt:lpstr>Textured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saobracajni fakultet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nastavnik</dc:creator>
  <cp:lastModifiedBy>MRB</cp:lastModifiedBy>
  <cp:revision>375</cp:revision>
  <dcterms:created xsi:type="dcterms:W3CDTF">2006-01-31T15:10:17Z</dcterms:created>
  <dcterms:modified xsi:type="dcterms:W3CDTF">2025-06-27T16:08:44Z</dcterms:modified>
</cp:coreProperties>
</file>