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722" r:id="rId2"/>
  </p:sldMasterIdLst>
  <p:notesMasterIdLst>
    <p:notesMasterId r:id="rId12"/>
  </p:notesMasterIdLst>
  <p:handoutMasterIdLst>
    <p:handoutMasterId r:id="rId13"/>
  </p:handoutMasterIdLst>
  <p:sldIdLst>
    <p:sldId id="256" r:id="rId3"/>
    <p:sldId id="281" r:id="rId4"/>
    <p:sldId id="284" r:id="rId5"/>
    <p:sldId id="292" r:id="rId6"/>
    <p:sldId id="280" r:id="rId7"/>
    <p:sldId id="291" r:id="rId8"/>
    <p:sldId id="288" r:id="rId9"/>
    <p:sldId id="293" r:id="rId10"/>
    <p:sldId id="263" r:id="rId11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lnSpc>
        <a:spcPct val="120000"/>
      </a:lnSpc>
      <a:spcBef>
        <a:spcPct val="30000"/>
      </a:spcBef>
      <a:spcAft>
        <a:spcPct val="0"/>
      </a:spcAft>
      <a:buClr>
        <a:srgbClr val="FF0000"/>
      </a:buClr>
      <a:buSzPct val="100000"/>
      <a:buFont typeface="Wingdings" pitchFamily="2" charset="2"/>
      <a:defRPr sz="2000" kern="1200">
        <a:solidFill>
          <a:srgbClr val="000000"/>
        </a:solidFill>
        <a:latin typeface="Arial" charset="0"/>
        <a:ea typeface="+mn-ea"/>
        <a:cs typeface="+mn-cs"/>
      </a:defRPr>
    </a:lvl1pPr>
    <a:lvl2pPr marL="457200" algn="l" rtl="0" eaLnBrk="0" fontAlgn="base" hangingPunct="0">
      <a:lnSpc>
        <a:spcPct val="120000"/>
      </a:lnSpc>
      <a:spcBef>
        <a:spcPct val="30000"/>
      </a:spcBef>
      <a:spcAft>
        <a:spcPct val="0"/>
      </a:spcAft>
      <a:buClr>
        <a:srgbClr val="FF0000"/>
      </a:buClr>
      <a:buSzPct val="100000"/>
      <a:buFont typeface="Wingdings" pitchFamily="2" charset="2"/>
      <a:defRPr sz="2000" kern="1200">
        <a:solidFill>
          <a:srgbClr val="000000"/>
        </a:solidFill>
        <a:latin typeface="Arial" charset="0"/>
        <a:ea typeface="+mn-ea"/>
        <a:cs typeface="+mn-cs"/>
      </a:defRPr>
    </a:lvl2pPr>
    <a:lvl3pPr marL="914400" algn="l" rtl="0" eaLnBrk="0" fontAlgn="base" hangingPunct="0">
      <a:lnSpc>
        <a:spcPct val="120000"/>
      </a:lnSpc>
      <a:spcBef>
        <a:spcPct val="30000"/>
      </a:spcBef>
      <a:spcAft>
        <a:spcPct val="0"/>
      </a:spcAft>
      <a:buClr>
        <a:srgbClr val="FF0000"/>
      </a:buClr>
      <a:buSzPct val="100000"/>
      <a:buFont typeface="Wingdings" pitchFamily="2" charset="2"/>
      <a:defRPr sz="2000" kern="1200">
        <a:solidFill>
          <a:srgbClr val="000000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lnSpc>
        <a:spcPct val="120000"/>
      </a:lnSpc>
      <a:spcBef>
        <a:spcPct val="30000"/>
      </a:spcBef>
      <a:spcAft>
        <a:spcPct val="0"/>
      </a:spcAft>
      <a:buClr>
        <a:srgbClr val="FF0000"/>
      </a:buClr>
      <a:buSzPct val="100000"/>
      <a:buFont typeface="Wingdings" pitchFamily="2" charset="2"/>
      <a:defRPr sz="2000" kern="1200">
        <a:solidFill>
          <a:srgbClr val="000000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lnSpc>
        <a:spcPct val="120000"/>
      </a:lnSpc>
      <a:spcBef>
        <a:spcPct val="30000"/>
      </a:spcBef>
      <a:spcAft>
        <a:spcPct val="0"/>
      </a:spcAft>
      <a:buClr>
        <a:srgbClr val="FF0000"/>
      </a:buClr>
      <a:buSzPct val="100000"/>
      <a:buFont typeface="Wingdings" pitchFamily="2" charset="2"/>
      <a:defRPr sz="2000" kern="1200">
        <a:solidFill>
          <a:srgbClr val="0000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rgbClr val="0000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rgbClr val="0000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rgbClr val="0000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rgbClr val="000000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Đorđe" initials="Đ" lastIdx="1" clrIdx="0">
    <p:extLst>
      <p:ext uri="{19B8F6BF-5375-455C-9EA6-DF929625EA0E}">
        <p15:presenceInfo xmlns:p15="http://schemas.microsoft.com/office/powerpoint/2012/main" userId="eddac27b20c8deb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342A7A"/>
    <a:srgbClr val="FFCC00"/>
    <a:srgbClr val="99FF33"/>
    <a:srgbClr val="808080"/>
    <a:srgbClr val="66FFFF"/>
    <a:srgbClr val="3B3470"/>
    <a:srgbClr val="2950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02" autoAdjust="0"/>
    <p:restoredTop sz="96984" autoAdjust="0"/>
  </p:normalViewPr>
  <p:slideViewPr>
    <p:cSldViewPr>
      <p:cViewPr varScale="1">
        <p:scale>
          <a:sx n="82" d="100"/>
          <a:sy n="82" d="100"/>
        </p:scale>
        <p:origin x="147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632" y="-8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587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2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2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04C5351-5073-4F99-AD25-E2B7359386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9915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587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4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4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4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A2B83D8-9B1B-4807-8BEB-AA64FD3012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5960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2B83D8-9B1B-4807-8BEB-AA64FD3012C3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0445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451C22-20A3-4570-9679-303570521851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4710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451C22-20A3-4570-9679-303570521851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2876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451C22-20A3-4570-9679-303570521851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2876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451C22-20A3-4570-9679-303570521851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2876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451C22-20A3-4570-9679-303570521851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2876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451C22-20A3-4570-9679-303570521851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287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1676400"/>
            <a:ext cx="7772400" cy="1828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subTitle" sz="quarter" idx="1"/>
          </p:nvPr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05744DE7-B441-4086-B096-7AD8FBA871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090923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31E49-C82C-4B7A-AC41-4D7DD35182B2}" type="datetimeFigureOut">
              <a:rPr lang="sr-Latn-RS" smtClean="0"/>
              <a:pPr/>
              <a:t>18.9.2026.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3CE27-E178-477A-ACA8-84F66A200313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196566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31E49-C82C-4B7A-AC41-4D7DD35182B2}" type="datetimeFigureOut">
              <a:rPr lang="sr-Latn-RS" smtClean="0"/>
              <a:pPr/>
              <a:t>18.9.2026.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3CE27-E178-477A-ACA8-84F66A200313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8245530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31E49-C82C-4B7A-AC41-4D7DD35182B2}" type="datetimeFigureOut">
              <a:rPr lang="sr-Latn-RS" smtClean="0"/>
              <a:pPr/>
              <a:t>18.9.2026.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3CE27-E178-477A-ACA8-84F66A200313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3540367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31E49-C82C-4B7A-AC41-4D7DD35182B2}" type="datetimeFigureOut">
              <a:rPr lang="sr-Latn-RS" smtClean="0"/>
              <a:pPr/>
              <a:t>18.9.2026.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3CE27-E178-477A-ACA8-84F66A200313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8365196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31E49-C82C-4B7A-AC41-4D7DD35182B2}" type="datetimeFigureOut">
              <a:rPr lang="sr-Latn-RS" smtClean="0"/>
              <a:pPr/>
              <a:t>18.9.2026.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3CE27-E178-477A-ACA8-84F66A200313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5156887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31E49-C82C-4B7A-AC41-4D7DD35182B2}" type="datetimeFigureOut">
              <a:rPr lang="sr-Latn-RS" smtClean="0"/>
              <a:pPr/>
              <a:t>18.9.2026.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3CE27-E178-477A-ACA8-84F66A200313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0000417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31E49-C82C-4B7A-AC41-4D7DD35182B2}" type="datetimeFigureOut">
              <a:rPr lang="sr-Latn-RS" smtClean="0"/>
              <a:pPr/>
              <a:t>18.9.2026.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3CE27-E178-477A-ACA8-84F66A200313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937266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31E49-C82C-4B7A-AC41-4D7DD35182B2}" type="datetimeFigureOut">
              <a:rPr lang="sr-Latn-RS" smtClean="0"/>
              <a:pPr/>
              <a:t>18.9.2026.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3CE27-E178-477A-ACA8-84F66A200313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8294853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31E49-C82C-4B7A-AC41-4D7DD35182B2}" type="datetimeFigureOut">
              <a:rPr lang="sr-Latn-RS" smtClean="0"/>
              <a:pPr/>
              <a:t>18.9.2026.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3CE27-E178-477A-ACA8-84F66A200313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3480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31E49-C82C-4B7A-AC41-4D7DD35182B2}" type="datetimeFigureOut">
              <a:rPr lang="sr-Latn-RS" smtClean="0"/>
              <a:pPr/>
              <a:t>18.9.2026.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3CE27-E178-477A-ACA8-84F66A200313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7118419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31E49-C82C-4B7A-AC41-4D7DD35182B2}" type="datetimeFigureOut">
              <a:rPr lang="sr-Latn-RS" smtClean="0"/>
              <a:pPr/>
              <a:t>18.9.2026.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3CE27-E178-477A-ACA8-84F66A200313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992531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>
            <a:duotone>
              <a:schemeClr val="bg1"/>
              <a:srgbClr val="FFFFFF"/>
            </a:duotone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2" name="Text Box 8"/>
          <p:cNvSpPr txBox="1">
            <a:spLocks noChangeArrowheads="1"/>
          </p:cNvSpPr>
          <p:nvPr userDrawn="1"/>
        </p:nvSpPr>
        <p:spPr bwMode="auto">
          <a:xfrm>
            <a:off x="6557920" y="6350238"/>
            <a:ext cx="241284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sr-Latn-RS" sz="1500" i="1" dirty="0">
                <a:solidFill>
                  <a:srgbClr val="3B34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</a:t>
            </a:r>
            <a:r>
              <a:rPr lang="en-US" sz="1500" i="1" dirty="0" err="1">
                <a:solidFill>
                  <a:srgbClr val="3B34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</a:t>
            </a:r>
            <a:r>
              <a:rPr lang="en-US" sz="1500" i="1" dirty="0">
                <a:solidFill>
                  <a:srgbClr val="3B34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i="1" dirty="0" err="1">
                <a:solidFill>
                  <a:srgbClr val="3B34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Radomir</a:t>
            </a:r>
            <a:r>
              <a:rPr lang="en-US" sz="1500" i="1" dirty="0">
                <a:solidFill>
                  <a:srgbClr val="3B34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i="1" dirty="0" err="1">
                <a:solidFill>
                  <a:srgbClr val="3B34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Mijailovi</a:t>
            </a:r>
            <a:r>
              <a:rPr lang="sr-Latn-CS" sz="1500" i="1" dirty="0">
                <a:solidFill>
                  <a:srgbClr val="3B34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ć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sr-Latn-CS" sz="1500" i="1" dirty="0" err="1">
                <a:solidFill>
                  <a:srgbClr val="3B34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</a:t>
            </a:r>
            <a:r>
              <a:rPr lang="sr-Latn-CS" sz="1500" i="1" dirty="0">
                <a:solidFill>
                  <a:srgbClr val="3B34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dr Đorđe Petrović</a:t>
            </a:r>
            <a:endParaRPr lang="en-US" sz="1500" i="1" dirty="0">
              <a:solidFill>
                <a:srgbClr val="3B347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93" name="Text Box 9"/>
          <p:cNvSpPr txBox="1">
            <a:spLocks noChangeArrowheads="1"/>
          </p:cNvSpPr>
          <p:nvPr userDrawn="1"/>
        </p:nvSpPr>
        <p:spPr bwMode="auto">
          <a:xfrm>
            <a:off x="3503611" y="171747"/>
            <a:ext cx="213360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sr-Latn-CS" sz="1500" dirty="0">
                <a:solidFill>
                  <a:srgbClr val="3B34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Tehnička termodinamika</a:t>
            </a:r>
            <a:endParaRPr lang="en-US" sz="1500" dirty="0">
              <a:solidFill>
                <a:srgbClr val="3B347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94" name="Line 10"/>
          <p:cNvSpPr>
            <a:spLocks noChangeShapeType="1"/>
          </p:cNvSpPr>
          <p:nvPr userDrawn="1"/>
        </p:nvSpPr>
        <p:spPr bwMode="auto">
          <a:xfrm>
            <a:off x="228600" y="6400800"/>
            <a:ext cx="8683625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6395" name="Text Box 11"/>
          <p:cNvSpPr txBox="1">
            <a:spLocks noChangeArrowheads="1"/>
          </p:cNvSpPr>
          <p:nvPr userDrawn="1"/>
        </p:nvSpPr>
        <p:spPr bwMode="auto">
          <a:xfrm>
            <a:off x="133350" y="6437313"/>
            <a:ext cx="3491661" cy="328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tabLst>
                <a:tab pos="409575" algn="l"/>
              </a:tabLst>
              <a:defRPr/>
            </a:pPr>
            <a:r>
              <a:rPr lang="en-US" sz="1400" i="1" dirty="0" err="1">
                <a:solidFill>
                  <a:srgbClr val="3B34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Univerzitet</a:t>
            </a:r>
            <a:r>
              <a:rPr lang="en-US" sz="1400" i="1" dirty="0">
                <a:solidFill>
                  <a:srgbClr val="3B34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1400" i="1" dirty="0" err="1">
                <a:solidFill>
                  <a:srgbClr val="3B34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Beogradu</a:t>
            </a:r>
            <a:r>
              <a:rPr lang="en-US" sz="1400" i="1" dirty="0">
                <a:solidFill>
                  <a:srgbClr val="3B34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400" i="1" dirty="0" err="1">
                <a:solidFill>
                  <a:srgbClr val="3B34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Saobra</a:t>
            </a:r>
            <a:r>
              <a:rPr lang="sr-Latn-RS" sz="1400" i="1" dirty="0" err="1">
                <a:solidFill>
                  <a:srgbClr val="3B34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ćajni</a:t>
            </a:r>
            <a:r>
              <a:rPr lang="sr-Latn-RS" sz="1400" i="1" dirty="0">
                <a:solidFill>
                  <a:srgbClr val="3B34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fakultet</a:t>
            </a:r>
            <a:endParaRPr lang="en-US" i="1" dirty="0">
              <a:solidFill>
                <a:srgbClr val="3B347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99" name="Line 15"/>
          <p:cNvSpPr>
            <a:spLocks noChangeShapeType="1"/>
          </p:cNvSpPr>
          <p:nvPr userDrawn="1"/>
        </p:nvSpPr>
        <p:spPr bwMode="auto">
          <a:xfrm>
            <a:off x="228600" y="533400"/>
            <a:ext cx="8683625" cy="0"/>
          </a:xfrm>
          <a:prstGeom prst="line">
            <a:avLst/>
          </a:prstGeom>
          <a:noFill/>
          <a:ln w="57150" cmpd="thickThin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4055687" y="6430935"/>
            <a:ext cx="981358" cy="328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lnSpc>
                <a:spcPct val="120000"/>
              </a:lnSpc>
              <a:spcBef>
                <a:spcPct val="3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Wingdings" pitchFamily="2" charset="2"/>
              <a:defRPr sz="20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lnSpc>
                <a:spcPct val="120000"/>
              </a:lnSpc>
              <a:spcBef>
                <a:spcPct val="3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Wingdings" pitchFamily="2" charset="2"/>
              <a:defRPr sz="20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lnSpc>
                <a:spcPct val="120000"/>
              </a:lnSpc>
              <a:spcBef>
                <a:spcPct val="3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Wingdings" pitchFamily="2" charset="2"/>
              <a:defRPr sz="20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lnSpc>
                <a:spcPct val="120000"/>
              </a:lnSpc>
              <a:spcBef>
                <a:spcPct val="3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Wingdings" pitchFamily="2" charset="2"/>
              <a:defRPr sz="20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lnSpc>
                <a:spcPct val="120000"/>
              </a:lnSpc>
              <a:spcBef>
                <a:spcPct val="3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Wingdings" pitchFamily="2" charset="2"/>
              <a:defRPr sz="20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tabLst>
                <a:tab pos="409575" algn="l"/>
              </a:tabLst>
              <a:defRPr/>
            </a:pPr>
            <a:r>
              <a:rPr lang="en-US" sz="1400" dirty="0">
                <a:solidFill>
                  <a:srgbClr val="3B34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400">
                <a:solidFill>
                  <a:srgbClr val="3B34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sr-Latn-RS" sz="1400">
                <a:solidFill>
                  <a:srgbClr val="3B34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400">
                <a:solidFill>
                  <a:srgbClr val="3B34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sr-Latn-RS" sz="1400">
                <a:solidFill>
                  <a:srgbClr val="3B34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/27</a:t>
            </a:r>
            <a:r>
              <a:rPr lang="en-US" sz="1400">
                <a:solidFill>
                  <a:srgbClr val="3B34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3B34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en-US" dirty="0">
              <a:solidFill>
                <a:srgbClr val="3B347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 l="44375" t="34444" r="31250" b="21111"/>
          <a:stretch>
            <a:fillRect/>
          </a:stretch>
        </p:blipFill>
        <p:spPr bwMode="auto">
          <a:xfrm>
            <a:off x="8578906" y="71652"/>
            <a:ext cx="381000" cy="390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720" r:id="rId1"/>
    <p:sldLayoutId id="2147483710" r:id="rId2"/>
    <p:sldLayoutId id="2147483721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531E49-C82C-4B7A-AC41-4D7DD35182B2}" type="datetimeFigureOut">
              <a:rPr lang="sr-Latn-RS" smtClean="0"/>
              <a:pPr/>
              <a:t>18.9.2026.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63CE27-E178-477A-ACA8-84F66A200313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34795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dj.petrovic@sf.bg.ac.rs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radomirm@sf.bg.ac.r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8"/>
          <p:cNvSpPr txBox="1">
            <a:spLocks noChangeArrowheads="1"/>
          </p:cNvSpPr>
          <p:nvPr/>
        </p:nvSpPr>
        <p:spPr bwMode="auto">
          <a:xfrm>
            <a:off x="2057400" y="4191000"/>
            <a:ext cx="4680064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</a:pP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Pred</a:t>
            </a:r>
            <a:r>
              <a:rPr lang="sr-Latn-C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metni nastavni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ci:</a:t>
            </a:r>
            <a:endParaRPr lang="sr-Latn-CS"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</a:pPr>
            <a:r>
              <a:rPr lang="en-US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</a:t>
            </a:r>
            <a:r>
              <a:rPr lang="en-US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</a:t>
            </a:r>
            <a:r>
              <a:rPr lang="en-US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Radomir</a:t>
            </a:r>
            <a:r>
              <a:rPr lang="en-US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Mijailovi</a:t>
            </a:r>
            <a:r>
              <a:rPr lang="sr-Latn-CS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ć</a:t>
            </a:r>
            <a:r>
              <a:rPr lang="en-US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CS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kabinet</a:t>
            </a:r>
            <a:r>
              <a:rPr lang="en-US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106)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</a:pPr>
            <a:r>
              <a:rPr lang="en-US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doc. </a:t>
            </a:r>
            <a:r>
              <a:rPr lang="en-US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</a:t>
            </a:r>
            <a:r>
              <a:rPr lang="en-US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Đorđe Petrović </a:t>
            </a:r>
            <a:r>
              <a:rPr lang="sr-Latn-RS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(kabinet 011)</a:t>
            </a:r>
            <a:endParaRPr lang="sr-Latn-CS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5" name="WordArt 19"/>
          <p:cNvSpPr>
            <a:spLocks noChangeArrowheads="1" noChangeShapeType="1" noTextEdit="1"/>
          </p:cNvSpPr>
          <p:nvPr/>
        </p:nvSpPr>
        <p:spPr bwMode="auto">
          <a:xfrm>
            <a:off x="1447800" y="2057400"/>
            <a:ext cx="63246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r-Latn-RS" sz="3200" b="1" dirty="0">
                <a:solidFill>
                  <a:schemeClr val="bg1"/>
                </a:solidFill>
              </a:rPr>
              <a:t>Tehnička termodinamika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030456" y="2514600"/>
            <a:ext cx="7122944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vi-VN" sz="3200" b="1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"/>
                <a:cs typeface="Arial"/>
              </a:rPr>
              <a:t>Tehnička</a:t>
            </a:r>
            <a:r>
              <a:rPr lang="sr-Latn-RS" sz="3200" b="1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vi-VN" sz="3200" b="1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"/>
                <a:cs typeface="Arial"/>
              </a:rPr>
              <a:t>termodinamika</a:t>
            </a:r>
            <a:endParaRPr lang="en-US" sz="3200" b="1" kern="10">
              <a:ln w="9525">
                <a:solidFill>
                  <a:schemeClr val="bg1"/>
                </a:solidFill>
                <a:round/>
                <a:headEnd/>
                <a:tailEnd/>
              </a:ln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5" name="Group 28"/>
          <p:cNvGrpSpPr/>
          <p:nvPr/>
        </p:nvGrpSpPr>
        <p:grpSpPr>
          <a:xfrm>
            <a:off x="5257800" y="1143000"/>
            <a:ext cx="2133600" cy="988064"/>
            <a:chOff x="5410200" y="1145536"/>
            <a:chExt cx="2133600" cy="988064"/>
          </a:xfrm>
        </p:grpSpPr>
        <p:sp>
          <p:nvSpPr>
            <p:cNvPr id="8" name="TextBox 7"/>
            <p:cNvSpPr txBox="1"/>
            <p:nvPr/>
          </p:nvSpPr>
          <p:spPr>
            <a:xfrm>
              <a:off x="5867400" y="1374136"/>
              <a:ext cx="1178528" cy="5355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>
                  <a:solidFill>
                    <a:schemeClr val="bg1"/>
                  </a:solidFill>
                </a:rPr>
                <a:t>korisno</a:t>
              </a:r>
              <a:endParaRPr lang="sr-Latn-RS" sz="2400">
                <a:solidFill>
                  <a:schemeClr val="bg1"/>
                </a:solidFill>
              </a:endParaRPr>
            </a:p>
          </p:txBody>
        </p:sp>
        <p:sp>
          <p:nvSpPr>
            <p:cNvPr id="17" name="Cloud Callout 16"/>
            <p:cNvSpPr/>
            <p:nvPr/>
          </p:nvSpPr>
          <p:spPr bwMode="auto">
            <a:xfrm>
              <a:off x="5410200" y="1145536"/>
              <a:ext cx="2133600" cy="988064"/>
            </a:xfrm>
            <a:prstGeom prst="cloudCallout">
              <a:avLst/>
            </a:prstGeom>
            <a:noFill/>
            <a:ln w="9525" cap="flat" cmpd="sng" algn="ctr">
              <a:solidFill>
                <a:srgbClr val="342A7A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2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FF0000"/>
                </a:buClr>
                <a:buSzPct val="100000"/>
                <a:buFont typeface="Wingdings" pitchFamily="2" charset="2"/>
                <a:buNone/>
                <a:tabLst>
                  <a:tab pos="409575" algn="l"/>
                </a:tabLst>
              </a:pPr>
              <a:endParaRPr kumimoji="0" lang="sr-Latn-R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6" name="Group 27"/>
          <p:cNvGrpSpPr/>
          <p:nvPr/>
        </p:nvGrpSpPr>
        <p:grpSpPr>
          <a:xfrm>
            <a:off x="1676400" y="1219200"/>
            <a:ext cx="2895600" cy="819329"/>
            <a:chOff x="1069364" y="1145536"/>
            <a:chExt cx="3197836" cy="988064"/>
          </a:xfrm>
        </p:grpSpPr>
        <p:sp>
          <p:nvSpPr>
            <p:cNvPr id="2" name="TextBox 1"/>
            <p:cNvSpPr txBox="1"/>
            <p:nvPr/>
          </p:nvSpPr>
          <p:spPr>
            <a:xfrm>
              <a:off x="1644022" y="1295602"/>
              <a:ext cx="1880643" cy="5355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>
                  <a:solidFill>
                    <a:schemeClr val="bg1"/>
                  </a:solidFill>
                </a:rPr>
                <a:t>interesantno</a:t>
              </a:r>
              <a:endParaRPr lang="sr-Latn-RS" sz="2400">
                <a:solidFill>
                  <a:schemeClr val="bg1"/>
                </a:solidFill>
              </a:endParaRPr>
            </a:p>
          </p:txBody>
        </p:sp>
        <p:sp>
          <p:nvSpPr>
            <p:cNvPr id="19" name="Cloud Callout 18"/>
            <p:cNvSpPr/>
            <p:nvPr/>
          </p:nvSpPr>
          <p:spPr bwMode="auto">
            <a:xfrm flipH="1">
              <a:off x="1069364" y="1145536"/>
              <a:ext cx="3197836" cy="988064"/>
            </a:xfrm>
            <a:prstGeom prst="cloudCallout">
              <a:avLst/>
            </a:prstGeom>
            <a:noFill/>
            <a:ln w="9525" cap="flat" cmpd="sng" algn="ctr">
              <a:solidFill>
                <a:srgbClr val="342A7A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20000"/>
                </a:lnSpc>
                <a:spcBef>
                  <a:spcPct val="30000"/>
                </a:spcBef>
                <a:spcAft>
                  <a:spcPct val="0"/>
                </a:spcAft>
                <a:buClr>
                  <a:srgbClr val="FF0000"/>
                </a:buClr>
                <a:buSzPct val="100000"/>
                <a:buFont typeface="Wingdings" pitchFamily="2" charset="2"/>
                <a:buNone/>
                <a:tabLst>
                  <a:tab pos="409575" algn="l"/>
                </a:tabLst>
              </a:pPr>
              <a:endParaRPr kumimoji="0" lang="sr-Latn-R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 rot="20319846">
            <a:off x="231072" y="554702"/>
            <a:ext cx="1571264" cy="1048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Ciljevi</a:t>
            </a:r>
            <a:endParaRPr lang="sr-Latn-RS" sz="2400" b="1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r>
              <a:rPr lang="en-US" sz="2400"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predmeta</a:t>
            </a:r>
            <a:endParaRPr lang="sr-Latn-RS" sz="2400" b="1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67000" y="4953000"/>
            <a:ext cx="3936353" cy="1200329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sr-Latn-RS" sz="2400" b="1" dirty="0">
                <a:solidFill>
                  <a:srgbClr val="FF0000"/>
                </a:solidFill>
              </a:rPr>
              <a:t>Moguć</a:t>
            </a:r>
            <a:r>
              <a:rPr lang="en-US" sz="2400" b="1" dirty="0" err="1">
                <a:solidFill>
                  <a:srgbClr val="FF0000"/>
                </a:solidFill>
              </a:rPr>
              <a:t>nost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polaganja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ispita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preko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kolokvijuma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i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predroka</a:t>
            </a:r>
            <a:endParaRPr lang="sr-Latn-RS" sz="2400" b="1" dirty="0">
              <a:solidFill>
                <a:srgbClr val="FF0000"/>
              </a:solidFill>
            </a:endParaRPr>
          </a:p>
        </p:txBody>
      </p:sp>
      <p:sp>
        <p:nvSpPr>
          <p:cNvPr id="16" name="Snip Diagonal Corner Rectangle 15"/>
          <p:cNvSpPr/>
          <p:nvPr/>
        </p:nvSpPr>
        <p:spPr bwMode="auto">
          <a:xfrm>
            <a:off x="990600" y="3505200"/>
            <a:ext cx="2362200" cy="914400"/>
          </a:xfrm>
          <a:prstGeom prst="snip2Diag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20000"/>
              </a:lnSpc>
              <a:spcBef>
                <a:spcPct val="3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Wingdings" pitchFamily="2" charset="2"/>
              <a:buNone/>
              <a:tabLst>
                <a:tab pos="409575" algn="l"/>
              </a:tabLst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23" name="Snip Diagonal Corner Rectangle 22"/>
          <p:cNvSpPr/>
          <p:nvPr/>
        </p:nvSpPr>
        <p:spPr bwMode="auto">
          <a:xfrm>
            <a:off x="304800" y="3711565"/>
            <a:ext cx="4267200" cy="936635"/>
          </a:xfrm>
          <a:prstGeom prst="snip2DiagRect">
            <a:avLst/>
          </a:prstGeom>
          <a:noFill/>
          <a:ln w="19050" cap="flat" cmpd="sng" algn="ctr">
            <a:solidFill>
              <a:schemeClr val="bg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tabLst>
                <a:tab pos="409575" algn="l"/>
              </a:tabLst>
            </a:pPr>
            <a:r>
              <a:rPr lang="sr-Latn-RS" sz="1500" i="1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Z</a:t>
            </a:r>
            <a:r>
              <a:rPr lang="sr-Latn-CS" sz="1500" i="1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nanja koja će biti usvojena u okviru ovog predmeta će biti nadograđena u okviru drugih stručnih predmeta u nastavku studija</a:t>
            </a:r>
            <a:endParaRPr lang="sr-Latn-CS" sz="1500" i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Snip Diagonal Corner Rectangle 24"/>
          <p:cNvSpPr/>
          <p:nvPr/>
        </p:nvSpPr>
        <p:spPr bwMode="auto">
          <a:xfrm>
            <a:off x="4876800" y="3711565"/>
            <a:ext cx="3886200" cy="936635"/>
          </a:xfrm>
          <a:prstGeom prst="snip2DiagRect">
            <a:avLst/>
          </a:prstGeom>
          <a:noFill/>
          <a:ln w="19050" cap="flat" cmpd="sng" algn="ctr">
            <a:solidFill>
              <a:schemeClr val="bg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tabLst>
                <a:tab pos="409575" algn="l"/>
              </a:tabLst>
            </a:pPr>
            <a:r>
              <a:rPr lang="sr-Latn-CS" sz="1500" i="1">
                <a:solidFill>
                  <a:srgbClr val="00B050"/>
                </a:solidFill>
              </a:rPr>
              <a:t>Pruž</a:t>
            </a:r>
            <a:r>
              <a:rPr lang="en-US" sz="1500" i="1">
                <a:solidFill>
                  <a:srgbClr val="00B050"/>
                </a:solidFill>
              </a:rPr>
              <a:t>a</a:t>
            </a:r>
            <a:r>
              <a:rPr lang="sr-Latn-CS" sz="1500" i="1">
                <a:solidFill>
                  <a:srgbClr val="00B050"/>
                </a:solidFill>
              </a:rPr>
              <a:t> neophodna znanja koja će </a:t>
            </a:r>
            <a:r>
              <a:rPr lang="en-US" sz="1500" i="1">
                <a:solidFill>
                  <a:srgbClr val="00B050"/>
                </a:solidFill>
              </a:rPr>
              <a:t>studentima </a:t>
            </a:r>
            <a:r>
              <a:rPr lang="sr-Latn-CS" sz="1500" i="1">
                <a:solidFill>
                  <a:srgbClr val="00B050"/>
                </a:solidFill>
              </a:rPr>
              <a:t>biti neophodna za uspešno praćenje nastave u nastavku studija</a:t>
            </a:r>
            <a:endParaRPr lang="sr-Latn-CS" sz="1500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875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208961" y="800649"/>
            <a:ext cx="8550275" cy="49475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000000"/>
              </a:buClr>
              <a:tabLst>
                <a:tab pos="409575" algn="l"/>
              </a:tabLst>
            </a:pPr>
            <a:r>
              <a:rPr lang="sr-Latn-RS" sz="2400" b="1" u="sng">
                <a:solidFill>
                  <a:schemeClr val="bg1"/>
                </a:solidFill>
              </a:rPr>
              <a:t>Sadržaj predmeta</a:t>
            </a:r>
            <a:endParaRPr lang="sr-Latn-CS" sz="1200" dirty="0">
              <a:solidFill>
                <a:schemeClr val="bg1"/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6523DE6-3EDD-43F8-B96A-470679694AA6}"/>
              </a:ext>
            </a:extLst>
          </p:cNvPr>
          <p:cNvSpPr/>
          <p:nvPr/>
        </p:nvSpPr>
        <p:spPr bwMode="auto">
          <a:xfrm>
            <a:off x="-2514600" y="1981200"/>
            <a:ext cx="8550275" cy="167640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20000"/>
              </a:lnSpc>
              <a:spcBef>
                <a:spcPct val="3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Wingdings" pitchFamily="2" charset="2"/>
              <a:buNone/>
              <a:tabLst>
                <a:tab pos="409575" algn="l"/>
              </a:tabLst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A29BF8F-6D51-467F-AACF-A871CEF30ABC}"/>
              </a:ext>
            </a:extLst>
          </p:cNvPr>
          <p:cNvSpPr/>
          <p:nvPr/>
        </p:nvSpPr>
        <p:spPr bwMode="auto">
          <a:xfrm>
            <a:off x="-1447800" y="1828800"/>
            <a:ext cx="762000" cy="121920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20000"/>
              </a:lnSpc>
              <a:spcBef>
                <a:spcPct val="3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Wingdings" pitchFamily="2" charset="2"/>
              <a:buNone/>
              <a:tabLst>
                <a:tab pos="409575" algn="l"/>
              </a:tabLst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79C1E5B-4E8C-4A2D-A7AF-9E782C3CD6FB}"/>
              </a:ext>
            </a:extLst>
          </p:cNvPr>
          <p:cNvSpPr/>
          <p:nvPr/>
        </p:nvSpPr>
        <p:spPr bwMode="auto">
          <a:xfrm>
            <a:off x="156799" y="1829759"/>
            <a:ext cx="8778240" cy="919401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tabLst>
                <a:tab pos="409575" algn="l"/>
              </a:tabLst>
            </a:pPr>
            <a:r>
              <a:rPr lang="vi-VN">
                <a:solidFill>
                  <a:schemeClr val="bg1"/>
                </a:solidFill>
              </a:rPr>
              <a:t>Cilj predmeta je da studente upozna sa termodinamičkim principima sa kojima će se studenti susresti u toku svog praktičnog rada.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8" name="Rectangle: Rounded Corners 3">
            <a:extLst>
              <a:ext uri="{FF2B5EF4-FFF2-40B4-BE49-F238E27FC236}">
                <a16:creationId xmlns:a16="http://schemas.microsoft.com/office/drawing/2014/main" id="{179C1E5B-4E8C-4A2D-A7AF-9E782C3CD6FB}"/>
              </a:ext>
            </a:extLst>
          </p:cNvPr>
          <p:cNvSpPr/>
          <p:nvPr/>
        </p:nvSpPr>
        <p:spPr bwMode="auto">
          <a:xfrm>
            <a:off x="152400" y="3226594"/>
            <a:ext cx="8778240" cy="919401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tabLst>
                <a:tab pos="409575" algn="l"/>
              </a:tabLst>
            </a:pPr>
            <a:r>
              <a:rPr lang="vi-VN">
                <a:solidFill>
                  <a:schemeClr val="bg1"/>
                </a:solidFill>
              </a:rPr>
              <a:t>Cilj predmeta je da studentima pruži neophodna znanja koja bi dalje trebali da nadograđuju u okviru drugih stručnih predmeta u nastavku studija.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10" name="Rectangle: Rounded Corners 5">
            <a:extLst>
              <a:ext uri="{FF2B5EF4-FFF2-40B4-BE49-F238E27FC236}">
                <a16:creationId xmlns:a16="http://schemas.microsoft.com/office/drawing/2014/main" id="{E4E75426-DB75-4563-8AD2-192C63E574AD}"/>
              </a:ext>
            </a:extLst>
          </p:cNvPr>
          <p:cNvSpPr/>
          <p:nvPr/>
        </p:nvSpPr>
        <p:spPr bwMode="auto">
          <a:xfrm>
            <a:off x="156799" y="4615577"/>
            <a:ext cx="8778240" cy="1328023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tabLst>
                <a:tab pos="409575" algn="l"/>
              </a:tabLst>
            </a:pPr>
            <a:r>
              <a:rPr lang="sr-Latn-C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Saobraćajni inženjer se u svom praktičnom radu bavi eksploatacijom transportnih sredstava. Iz tog razloga u ovom predmetu </a:t>
            </a:r>
            <a:r>
              <a:rPr lang="sr-Latn-CS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akcenat će biti </a:t>
            </a:r>
            <a:r>
              <a:rPr lang="sr-Latn-C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stavljen </a:t>
            </a:r>
            <a:r>
              <a:rPr lang="sr-Latn-CS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na </a:t>
            </a:r>
            <a:r>
              <a:rPr lang="en-US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prakt</a:t>
            </a:r>
            <a:r>
              <a:rPr lang="sr-Latn-RS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ičnu primenu termodinamike</a:t>
            </a:r>
            <a:r>
              <a:rPr lang="sr-Latn-CS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6523DE6-3EDD-43F8-B96A-470679694AA6}"/>
              </a:ext>
            </a:extLst>
          </p:cNvPr>
          <p:cNvSpPr/>
          <p:nvPr/>
        </p:nvSpPr>
        <p:spPr bwMode="auto">
          <a:xfrm>
            <a:off x="-2514600" y="1981200"/>
            <a:ext cx="8550275" cy="167640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20000"/>
              </a:lnSpc>
              <a:spcBef>
                <a:spcPct val="3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Wingdings" pitchFamily="2" charset="2"/>
              <a:buNone/>
              <a:tabLst>
                <a:tab pos="409575" algn="l"/>
              </a:tabLst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A29BF8F-6D51-467F-AACF-A871CEF30ABC}"/>
              </a:ext>
            </a:extLst>
          </p:cNvPr>
          <p:cNvSpPr/>
          <p:nvPr/>
        </p:nvSpPr>
        <p:spPr bwMode="auto">
          <a:xfrm>
            <a:off x="-1447800" y="1828800"/>
            <a:ext cx="762000" cy="121920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20000"/>
              </a:lnSpc>
              <a:spcBef>
                <a:spcPct val="3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Wingdings" pitchFamily="2" charset="2"/>
              <a:buNone/>
              <a:tabLst>
                <a:tab pos="409575" algn="l"/>
              </a:tabLst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9" name="Rectangle: Rounded Corners 3">
            <a:extLst>
              <a:ext uri="{FF2B5EF4-FFF2-40B4-BE49-F238E27FC236}">
                <a16:creationId xmlns:a16="http://schemas.microsoft.com/office/drawing/2014/main" id="{179C1E5B-4E8C-4A2D-A7AF-9E782C3CD6FB}"/>
              </a:ext>
            </a:extLst>
          </p:cNvPr>
          <p:cNvSpPr/>
          <p:nvPr/>
        </p:nvSpPr>
        <p:spPr bwMode="auto">
          <a:xfrm>
            <a:off x="152400" y="3200400"/>
            <a:ext cx="8778240" cy="51077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tabLst>
                <a:tab pos="409575" algn="l"/>
              </a:tabLst>
            </a:pPr>
            <a:r>
              <a:rPr lang="vi-VN">
                <a:solidFill>
                  <a:schemeClr val="bg1"/>
                </a:solidFill>
              </a:rPr>
              <a:t>Sadržaj predmeta biće prezentovan na nizu praktičnih primera.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</a:endParaRPr>
          </a:p>
        </p:txBody>
      </p:sp>
      <p:sp>
        <p:nvSpPr>
          <p:cNvPr id="11" name="Rectangle: Rounded Corners 3">
            <a:extLst>
              <a:ext uri="{FF2B5EF4-FFF2-40B4-BE49-F238E27FC236}">
                <a16:creationId xmlns:a16="http://schemas.microsoft.com/office/drawing/2014/main" id="{179C1E5B-4E8C-4A2D-A7AF-9E782C3CD6FB}"/>
              </a:ext>
            </a:extLst>
          </p:cNvPr>
          <p:cNvSpPr/>
          <p:nvPr/>
        </p:nvSpPr>
        <p:spPr bwMode="auto">
          <a:xfrm>
            <a:off x="152400" y="1066800"/>
            <a:ext cx="8778240" cy="1736646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tabLst>
                <a:tab pos="409575" algn="l"/>
              </a:tabLst>
            </a:pPr>
            <a:r>
              <a:rPr lang="sr-Latn-R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Studenti </a:t>
            </a:r>
            <a:r>
              <a:rPr lang="vi-VN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će na</a:t>
            </a:r>
            <a:r>
              <a:rPr lang="sr-Latn-R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učiti da </a:t>
            </a:r>
            <a:r>
              <a:rPr lang="vi-VN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primen</a:t>
            </a:r>
            <a:r>
              <a:rPr lang="sr-Latn-R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vi-VN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termodinamičke zakone na realn</a:t>
            </a:r>
            <a:r>
              <a:rPr lang="sr-Latn-R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im</a:t>
            </a:r>
            <a:r>
              <a:rPr lang="vi-VN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slučajev</a:t>
            </a:r>
            <a:r>
              <a:rPr lang="sr-Latn-R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ima, </a:t>
            </a:r>
            <a:r>
              <a:rPr lang="vi-VN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analizira</a:t>
            </a:r>
            <a:r>
              <a:rPr lang="sr-Latn-R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ju</a:t>
            </a:r>
            <a:r>
              <a:rPr lang="vi-VN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termodinamičke procese</a:t>
            </a:r>
            <a:r>
              <a:rPr lang="sr-Latn-R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definišu </a:t>
            </a:r>
            <a:r>
              <a:rPr lang="vi-VN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termodinamičke modele</a:t>
            </a:r>
            <a:r>
              <a:rPr lang="sr-Latn-R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vi-VN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dimenzioniš</a:t>
            </a:r>
            <a:r>
              <a:rPr lang="sr-Latn-R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vi-VN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r-Latn-R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određene </a:t>
            </a:r>
            <a:r>
              <a:rPr lang="vi-VN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uređaje</a:t>
            </a:r>
            <a:r>
              <a:rPr lang="sr-Latn-R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vi-VN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upored</a:t>
            </a:r>
            <a:r>
              <a:rPr lang="sr-Latn-R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vi-VN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termodinamičke karakteristike nekih uređaja.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: Rounded Corners 3">
            <a:extLst>
              <a:ext uri="{FF2B5EF4-FFF2-40B4-BE49-F238E27FC236}">
                <a16:creationId xmlns:a16="http://schemas.microsoft.com/office/drawing/2014/main" id="{179C1E5B-4E8C-4A2D-A7AF-9E782C3CD6FB}"/>
              </a:ext>
            </a:extLst>
          </p:cNvPr>
          <p:cNvSpPr/>
          <p:nvPr/>
        </p:nvSpPr>
        <p:spPr bwMode="auto">
          <a:xfrm>
            <a:off x="152400" y="4375927"/>
            <a:ext cx="8778240" cy="881873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tabLst>
                <a:tab pos="409575" algn="l"/>
              </a:tabLst>
            </a:pPr>
            <a:r>
              <a:rPr lang="sr-Latn-RS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Za slušanje i polaganje ovog predmeta nije potrebno prethodno predznanje iz drugih predmeta.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6D98E24-C9FE-4133-93DD-D2F17B703D35}"/>
              </a:ext>
            </a:extLst>
          </p:cNvPr>
          <p:cNvSpPr/>
          <p:nvPr/>
        </p:nvSpPr>
        <p:spPr bwMode="auto">
          <a:xfrm>
            <a:off x="182880" y="3110579"/>
            <a:ext cx="8778240" cy="919401"/>
          </a:xfrm>
          <a:prstGeom prst="roundRect">
            <a:avLst/>
          </a:prstGeom>
          <a:solidFill>
            <a:schemeClr val="tx2"/>
          </a:solidFill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409575" algn="l"/>
              </a:tabLst>
            </a:pPr>
            <a:r>
              <a:rPr lang="vi-VN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 okviru predmeta predviđena </a:t>
            </a:r>
            <a:r>
              <a:rPr lang="sr-Latn-R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 izrada</a:t>
            </a:r>
            <a:r>
              <a:rPr lang="vi-VN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seminarskog rada</a:t>
            </a:r>
            <a:r>
              <a:rPr lang="sr-Latn-R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koji nije obavezan i nije uslov za polaganje ispita</a:t>
            </a:r>
            <a:r>
              <a:rPr lang="vi-VN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Seminarski rad radi grupa studenata.</a:t>
            </a:r>
            <a:endParaRPr lang="en-US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8CB6F38-99ED-49F1-B330-04A92BFB291A}"/>
              </a:ext>
            </a:extLst>
          </p:cNvPr>
          <p:cNvSpPr/>
          <p:nvPr/>
        </p:nvSpPr>
        <p:spPr bwMode="auto">
          <a:xfrm>
            <a:off x="182880" y="4495800"/>
            <a:ext cx="8778240" cy="1736646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sr-Latn-RS" b="1">
                <a:solidFill>
                  <a:schemeClr val="bg1"/>
                </a:solidFill>
              </a:rPr>
              <a:t>Literatura</a:t>
            </a:r>
            <a:r>
              <a:rPr lang="en-US" b="1">
                <a:solidFill>
                  <a:schemeClr val="bg1"/>
                </a:solidFill>
              </a:rPr>
              <a:t>:</a:t>
            </a:r>
          </a:p>
          <a:p>
            <a:pPr>
              <a:spcBef>
                <a:spcPct val="0"/>
              </a:spcBef>
              <a:buClrTx/>
              <a:buSzTx/>
            </a:pPr>
            <a:r>
              <a:rPr lang="en-US">
                <a:solidFill>
                  <a:schemeClr val="bg1"/>
                </a:solidFill>
              </a:rPr>
              <a:t>Ratko R. Šelmić, Tehnička termodinamika, Saobraćajni fakultet, Beograd, 2006.</a:t>
            </a:r>
          </a:p>
          <a:p>
            <a:pPr>
              <a:spcBef>
                <a:spcPct val="0"/>
              </a:spcBef>
              <a:buClrTx/>
              <a:buSzTx/>
            </a:pPr>
            <a:r>
              <a:rPr lang="en-US">
                <a:solidFill>
                  <a:schemeClr val="bg1"/>
                </a:solidFill>
              </a:rPr>
              <a:t>Ratko R. Šelmić, Zbirka zadataka iz termodinamike i pogonskih mašina, Saobraćajni fakultet, Beograd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3254787-6994-46EF-B894-0171F9D9B041}"/>
              </a:ext>
            </a:extLst>
          </p:cNvPr>
          <p:cNvSpPr/>
          <p:nvPr/>
        </p:nvSpPr>
        <p:spPr bwMode="auto">
          <a:xfrm>
            <a:off x="182880" y="1752600"/>
            <a:ext cx="8778240" cy="892159"/>
          </a:xfrm>
          <a:prstGeom prst="roundRect">
            <a:avLst/>
          </a:prstGeom>
          <a:solidFill>
            <a:schemeClr val="tx2"/>
          </a:solidFill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09575" algn="l"/>
              </a:tabLst>
              <a:defRPr/>
            </a:pPr>
            <a:r>
              <a:rPr kumimoji="0" lang="sr-Latn-RS" sz="2000" b="1" i="0" u="none" strike="noStrike" kern="1200" cap="none" spc="0" normalizeH="0" baseline="0" noProof="0">
                <a:ln>
                  <a:noFill/>
                </a:ln>
                <a:solidFill>
                  <a:srgbClr val="2B548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</a:t>
            </a:r>
            <a:r>
              <a:rPr kumimoji="0" lang="vi-VN" sz="2000" b="1" i="0" u="none" strike="noStrike" kern="1200" cap="none" spc="0" normalizeH="0" baseline="0" noProof="0">
                <a:ln>
                  <a:noFill/>
                </a:ln>
                <a:solidFill>
                  <a:srgbClr val="2B548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redavanja</a:t>
            </a:r>
            <a:r>
              <a:rPr kumimoji="0" lang="sr-Latn-RS" sz="2000" b="1" i="0" u="none" strike="noStrike" kern="1200" cap="none" spc="0" normalizeH="0" baseline="0" noProof="0">
                <a:ln>
                  <a:noFill/>
                </a:ln>
                <a:solidFill>
                  <a:srgbClr val="2B548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i vežbe</a:t>
            </a:r>
            <a:r>
              <a:rPr kumimoji="0" lang="vi-VN" sz="2000" b="0" i="0" u="none" strike="noStrike" kern="1200" cap="none" spc="0" normalizeH="0" baseline="0" noProof="0">
                <a:ln>
                  <a:noFill/>
                </a:ln>
                <a:solidFill>
                  <a:srgbClr val="2B548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– </a:t>
            </a:r>
            <a:r>
              <a:rPr kumimoji="0" lang="sr-Latn-RS" sz="2000" b="0" i="0" u="none" strike="noStrike" kern="1200" cap="none" spc="0" normalizeH="0" baseline="0" noProof="0">
                <a:ln>
                  <a:noFill/>
                </a:ln>
                <a:solidFill>
                  <a:srgbClr val="2B548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Nastava će biti organizovana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2B548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 </a:t>
            </a:r>
            <a:r>
              <a:rPr lang="sr-Latn-RS">
                <a:solidFill>
                  <a:srgbClr val="2B54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zgradi Fakulteta </a:t>
            </a:r>
            <a:r>
              <a:rPr kumimoji="0" lang="sr-Latn-RS" sz="2000" b="0" i="0" u="none" strike="noStrike" kern="1200" cap="none" spc="0" normalizeH="0" baseline="0" noProof="0">
                <a:ln>
                  <a:noFill/>
                </a:ln>
                <a:solidFill>
                  <a:srgbClr val="2B548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prema rasporedu dostupnom na sajtu Fakulteta. </a:t>
            </a:r>
            <a:r>
              <a:rPr lang="sr-Latn-RS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vi-VN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733D5272-092C-E033-D004-40A338FD20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924" y="739949"/>
            <a:ext cx="8550275" cy="49475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000000"/>
              </a:buClr>
              <a:tabLst>
                <a:tab pos="409575" algn="l"/>
              </a:tabLst>
            </a:pPr>
            <a:r>
              <a:rPr lang="sr-Latn-RS" sz="2400" b="1" u="sng" dirty="0">
                <a:solidFill>
                  <a:schemeClr val="bg1"/>
                </a:solidFill>
              </a:rPr>
              <a:t>Organizacija nastave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82880" y="1066800"/>
            <a:ext cx="8550275" cy="49475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000000"/>
              </a:buClr>
              <a:tabLst>
                <a:tab pos="409575" algn="l"/>
              </a:tabLst>
            </a:pPr>
            <a:r>
              <a:rPr lang="sr-Latn-CS" sz="2400" b="1" u="sng" dirty="0">
                <a:solidFill>
                  <a:schemeClr val="bg1"/>
                </a:solidFill>
              </a:rPr>
              <a:t>Polaganje ispita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905CBDA-1E1C-07EE-D7E0-3BA336E701F2}"/>
              </a:ext>
            </a:extLst>
          </p:cNvPr>
          <p:cNvSpPr/>
          <p:nvPr/>
        </p:nvSpPr>
        <p:spPr bwMode="auto">
          <a:xfrm>
            <a:off x="182880" y="1806446"/>
            <a:ext cx="8778240" cy="4018121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  <a:spcBef>
                <a:spcPts val="300"/>
              </a:spcBef>
              <a:buClr>
                <a:srgbClr val="000000"/>
              </a:buClr>
              <a:tabLst>
                <a:tab pos="409575" algn="l"/>
              </a:tabLst>
            </a:pPr>
            <a:r>
              <a:rPr lang="sr-Latn-CS" dirty="0">
                <a:solidFill>
                  <a:schemeClr val="bg1"/>
                </a:solidFill>
              </a:rPr>
              <a:t>Ispit se može polagati </a:t>
            </a:r>
            <a:r>
              <a:rPr lang="sr-Latn-CS" b="1" dirty="0">
                <a:solidFill>
                  <a:schemeClr val="bg1"/>
                </a:solidFill>
              </a:rPr>
              <a:t>parcijalno</a:t>
            </a:r>
            <a:r>
              <a:rPr lang="sr-Latn-CS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110000"/>
              </a:lnSpc>
              <a:spcBef>
                <a:spcPts val="300"/>
              </a:spcBef>
              <a:buClr>
                <a:srgbClr val="000000"/>
              </a:buClr>
              <a:tabLst>
                <a:tab pos="409575" algn="l"/>
              </a:tabLst>
            </a:pPr>
            <a:r>
              <a:rPr lang="sr-Latn-CS" dirty="0">
                <a:solidFill>
                  <a:schemeClr val="bg1"/>
                </a:solidFill>
              </a:rPr>
              <a:t>U toku semestra se organizuje polaganje jednog </a:t>
            </a:r>
            <a:r>
              <a:rPr lang="sr-Latn-CS" b="1" dirty="0">
                <a:solidFill>
                  <a:schemeClr val="bg1"/>
                </a:solidFill>
              </a:rPr>
              <a:t>kolokvijuma</a:t>
            </a:r>
            <a:r>
              <a:rPr lang="sr-Latn-CS" dirty="0">
                <a:solidFill>
                  <a:schemeClr val="bg1"/>
                </a:solidFill>
              </a:rPr>
              <a:t> koji studente oslobađa polaganja tog dela gradiva na ispitu</a:t>
            </a:r>
            <a:r>
              <a:rPr lang="en-US" dirty="0">
                <a:solidFill>
                  <a:schemeClr val="bg1"/>
                </a:solidFill>
              </a:rPr>
              <a:t>.</a:t>
            </a:r>
            <a:endParaRPr lang="en-US" sz="1200" dirty="0">
              <a:solidFill>
                <a:schemeClr val="bg1"/>
              </a:solidFill>
            </a:endParaRPr>
          </a:p>
          <a:p>
            <a:pPr>
              <a:lnSpc>
                <a:spcPct val="110000"/>
              </a:lnSpc>
              <a:spcBef>
                <a:spcPts val="300"/>
              </a:spcBef>
              <a:buClr>
                <a:srgbClr val="000000"/>
              </a:buClr>
              <a:tabLst>
                <a:tab pos="409575" algn="l"/>
              </a:tabLst>
            </a:pPr>
            <a:r>
              <a:rPr lang="sr-Latn-CS" dirty="0">
                <a:solidFill>
                  <a:schemeClr val="bg1"/>
                </a:solidFill>
              </a:rPr>
              <a:t>Na kraju semestra u okviru nastave biće organizovan </a:t>
            </a:r>
            <a:r>
              <a:rPr lang="sr-Latn-CS" b="1" dirty="0">
                <a:solidFill>
                  <a:schemeClr val="bg1"/>
                </a:solidFill>
              </a:rPr>
              <a:t>predrok</a:t>
            </a:r>
            <a:r>
              <a:rPr lang="en-US" dirty="0">
                <a:solidFill>
                  <a:schemeClr val="bg1"/>
                </a:solidFill>
              </a:rPr>
              <a:t> – </a:t>
            </a:r>
            <a:r>
              <a:rPr lang="en-US" dirty="0" err="1">
                <a:solidFill>
                  <a:schemeClr val="bg1"/>
                </a:solidFill>
              </a:rPr>
              <a:t>drugi</a:t>
            </a:r>
            <a:r>
              <a:rPr lang="en-US" dirty="0">
                <a:solidFill>
                  <a:schemeClr val="bg1"/>
                </a:solidFill>
              </a:rPr>
              <a:t> deo </a:t>
            </a:r>
            <a:r>
              <a:rPr lang="en-US" dirty="0" err="1">
                <a:solidFill>
                  <a:schemeClr val="bg1"/>
                </a:solidFill>
              </a:rPr>
              <a:t>gradiva</a:t>
            </a:r>
            <a:r>
              <a:rPr lang="sr-Latn-CS" dirty="0">
                <a:solidFill>
                  <a:schemeClr val="bg1"/>
                </a:solidFill>
              </a:rPr>
              <a:t> (izlazak na predrok nije obavezan)</a:t>
            </a:r>
            <a:r>
              <a:rPr lang="en-US" dirty="0">
                <a:solidFill>
                  <a:schemeClr val="bg1"/>
                </a:solidFill>
              </a:rPr>
              <a:t>. </a:t>
            </a:r>
            <a:r>
              <a:rPr lang="sr-Latn-CS" dirty="0">
                <a:solidFill>
                  <a:schemeClr val="bg1"/>
                </a:solidFill>
              </a:rPr>
              <a:t>Student na ovaj način ima </a:t>
            </a:r>
            <a:r>
              <a:rPr lang="sr-Latn-CS" b="1" dirty="0">
                <a:solidFill>
                  <a:schemeClr val="bg1"/>
                </a:solidFill>
              </a:rPr>
              <a:t>MOGUĆNOST POLAGANJA ISPITA U PREDROKU</a:t>
            </a:r>
            <a:r>
              <a:rPr lang="en-US" dirty="0">
                <a:solidFill>
                  <a:schemeClr val="bg1"/>
                </a:solidFill>
              </a:rPr>
              <a:t>.</a:t>
            </a:r>
            <a:endParaRPr lang="sr-Latn-RS" dirty="0">
              <a:solidFill>
                <a:schemeClr val="bg1"/>
              </a:solidFill>
            </a:endParaRPr>
          </a:p>
          <a:p>
            <a:pPr>
              <a:lnSpc>
                <a:spcPct val="110000"/>
              </a:lnSpc>
              <a:spcBef>
                <a:spcPts val="300"/>
              </a:spcBef>
              <a:buClr>
                <a:srgbClr val="000000"/>
              </a:buClr>
              <a:tabLst>
                <a:tab pos="409575" algn="l"/>
              </a:tabLst>
            </a:pPr>
            <a:r>
              <a:rPr lang="sr-Latn-RS" dirty="0">
                <a:solidFill>
                  <a:schemeClr val="bg1"/>
                </a:solidFill>
              </a:rPr>
              <a:t>Pored toga, plan je da se studentima obezbede </a:t>
            </a:r>
            <a:r>
              <a:rPr lang="en-US" b="1" dirty="0">
                <a:solidFill>
                  <a:schemeClr val="bg1"/>
                </a:solidFill>
              </a:rPr>
              <a:t>DODATNI </a:t>
            </a:r>
            <a:r>
              <a:rPr lang="sr-Latn-RS" b="1" dirty="0">
                <a:solidFill>
                  <a:schemeClr val="bg1"/>
                </a:solidFill>
              </a:rPr>
              <a:t>termini za polaganje kolokvijuma i predroka</a:t>
            </a:r>
            <a:r>
              <a:rPr lang="sr-Latn-RS" dirty="0">
                <a:solidFill>
                  <a:schemeClr val="bg1"/>
                </a:solidFill>
              </a:rPr>
              <a:t>, na kojima je moguće popraviti prethodno ostvarene rezultate.</a:t>
            </a:r>
          </a:p>
          <a:p>
            <a:pPr>
              <a:lnSpc>
                <a:spcPct val="110000"/>
              </a:lnSpc>
              <a:spcBef>
                <a:spcPts val="300"/>
              </a:spcBef>
              <a:buClr>
                <a:srgbClr val="000000"/>
              </a:buClr>
              <a:tabLst>
                <a:tab pos="409575" algn="l"/>
              </a:tabLst>
            </a:pPr>
            <a:r>
              <a:rPr lang="sr-Latn-RS" dirty="0">
                <a:solidFill>
                  <a:schemeClr val="bg1"/>
                </a:solidFill>
              </a:rPr>
              <a:t>Polaganje kolokvijuma i predroka biće organizovano u terminima nastave.</a:t>
            </a:r>
            <a:endParaRPr lang="sr-Latn-C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7E21021-D9D8-461C-8779-751DE2FE0601}"/>
              </a:ext>
            </a:extLst>
          </p:cNvPr>
          <p:cNvSpPr/>
          <p:nvPr/>
        </p:nvSpPr>
        <p:spPr bwMode="auto">
          <a:xfrm>
            <a:off x="182880" y="1404930"/>
            <a:ext cx="8778240" cy="130078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409575" algn="l"/>
              </a:tabLst>
            </a:pPr>
            <a:r>
              <a:rPr lang="sr-Latn-CS" b="1" dirty="0">
                <a:solidFill>
                  <a:schemeClr val="bg1"/>
                </a:solidFill>
              </a:rPr>
              <a:t>Ukoliko student položi samo deo gradiva koji je obuhvaćen kolokvijumom ili predrokom tada će na pismenom i usmenom delu ispita polagati samo onaj deo gradiva koji nije položio</a:t>
            </a:r>
            <a:r>
              <a:rPr lang="en-US" b="1" dirty="0">
                <a:solidFill>
                  <a:schemeClr val="bg1"/>
                </a:solidFill>
              </a:rPr>
              <a:t>.</a:t>
            </a:r>
            <a:endParaRPr lang="sr-Latn-RS" b="1" dirty="0">
              <a:solidFill>
                <a:schemeClr val="bg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4F7C797-EE95-4875-A2A6-D9BA038C8E27}"/>
              </a:ext>
            </a:extLst>
          </p:cNvPr>
          <p:cNvSpPr/>
          <p:nvPr/>
        </p:nvSpPr>
        <p:spPr bwMode="auto">
          <a:xfrm>
            <a:off x="182880" y="2971800"/>
            <a:ext cx="8778240" cy="892159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409575" algn="l"/>
              </a:tabLst>
            </a:pPr>
            <a:r>
              <a:rPr lang="sr-Latn-RS" dirty="0">
                <a:solidFill>
                  <a:schemeClr val="bg1"/>
                </a:solidFill>
              </a:rPr>
              <a:t>Ispit se može polagati i klasičnim putem u ispitnom roku (pismeni + usmeni deo ispita).</a:t>
            </a:r>
          </a:p>
        </p:txBody>
      </p:sp>
      <p:sp>
        <p:nvSpPr>
          <p:cNvPr id="4" name="Rectangle: Rounded Corners 7">
            <a:extLst>
              <a:ext uri="{FF2B5EF4-FFF2-40B4-BE49-F238E27FC236}">
                <a16:creationId xmlns:a16="http://schemas.microsoft.com/office/drawing/2014/main" id="{D4F7C797-EE95-4875-A2A6-D9BA038C8E27}"/>
              </a:ext>
            </a:extLst>
          </p:cNvPr>
          <p:cNvSpPr/>
          <p:nvPr/>
        </p:nvSpPr>
        <p:spPr bwMode="auto">
          <a:xfrm>
            <a:off x="178856" y="4411266"/>
            <a:ext cx="8778240" cy="153233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409575" algn="l"/>
              </a:tabLst>
            </a:pPr>
            <a:r>
              <a:rPr lang="en-US" dirty="0" err="1">
                <a:solidFill>
                  <a:schemeClr val="bg1"/>
                </a:solidFill>
              </a:rPr>
              <a:t>Prolaznost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prosečna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ocena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studenata</a:t>
            </a:r>
            <a:r>
              <a:rPr lang="sr-Latn-RS" dirty="0">
                <a:solidFill>
                  <a:schemeClr val="bg1"/>
                </a:solidFill>
              </a:rPr>
              <a:t>:</a:t>
            </a:r>
          </a:p>
          <a:p>
            <a:pPr>
              <a:buClr>
                <a:schemeClr val="bg1"/>
              </a:buClr>
              <a:buFont typeface="Wingdings" pitchFamily="2" charset="2"/>
              <a:buChar char="ü"/>
              <a:tabLst>
                <a:tab pos="409575" algn="l"/>
              </a:tabLst>
            </a:pPr>
            <a:r>
              <a:rPr lang="sr-Latn-RS" dirty="0">
                <a:solidFill>
                  <a:schemeClr val="bg1"/>
                </a:solidFill>
              </a:rPr>
              <a:t> p</a:t>
            </a:r>
            <a:r>
              <a:rPr lang="en-US" dirty="0" err="1">
                <a:solidFill>
                  <a:schemeClr val="bg1"/>
                </a:solidFill>
              </a:rPr>
              <a:t>rolaznost</a:t>
            </a:r>
            <a:r>
              <a:rPr lang="sr-Latn-RS" dirty="0">
                <a:solidFill>
                  <a:schemeClr val="bg1"/>
                </a:solidFill>
              </a:rPr>
              <a:t> </a:t>
            </a:r>
            <a:r>
              <a:rPr lang="sr-Latn-RS">
                <a:solidFill>
                  <a:schemeClr val="bg1"/>
                </a:solidFill>
              </a:rPr>
              <a:t>oko 80%,</a:t>
            </a:r>
            <a:endParaRPr lang="sr-Latn-RS" dirty="0">
              <a:solidFill>
                <a:schemeClr val="bg1"/>
              </a:solidFill>
            </a:endParaRPr>
          </a:p>
          <a:p>
            <a:pPr>
              <a:buClr>
                <a:schemeClr val="bg1"/>
              </a:buClr>
              <a:buFont typeface="Wingdings" pitchFamily="2" charset="2"/>
              <a:buChar char="ü"/>
              <a:tabLst>
                <a:tab pos="409575" algn="l"/>
              </a:tabLst>
            </a:pP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prosečna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ocena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sr-Latn-RS" dirty="0">
                <a:solidFill>
                  <a:schemeClr val="bg1"/>
                </a:solidFill>
              </a:rPr>
              <a:t>oko 8.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>
            <a:extLst>
              <a:ext uri="{FF2B5EF4-FFF2-40B4-BE49-F238E27FC236}">
                <a16:creationId xmlns:a16="http://schemas.microsoft.com/office/drawing/2014/main" id="{AA6C65D7-1138-31D0-8912-222B587BC6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9787" y="4191195"/>
            <a:ext cx="2919413" cy="2133405"/>
          </a:xfrm>
          <a:prstGeom prst="rect">
            <a:avLst/>
          </a:prstGeom>
          <a:solidFill>
            <a:schemeClr val="tx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600" b="1" i="1" dirty="0" err="1">
                <a:solidFill>
                  <a:schemeClr val="bg1"/>
                </a:solidFill>
              </a:rPr>
              <a:t>Konačna</a:t>
            </a:r>
            <a:r>
              <a:rPr lang="en-US" sz="1600" b="1" i="1" dirty="0">
                <a:solidFill>
                  <a:schemeClr val="bg1"/>
                </a:solidFill>
              </a:rPr>
              <a:t> </a:t>
            </a:r>
            <a:r>
              <a:rPr lang="en-US" sz="1600" b="1" i="1" dirty="0" err="1">
                <a:solidFill>
                  <a:schemeClr val="bg1"/>
                </a:solidFill>
              </a:rPr>
              <a:t>ocena</a:t>
            </a:r>
            <a:r>
              <a:rPr lang="sr-Latn-CS" sz="1600" b="1" i="1" dirty="0">
                <a:solidFill>
                  <a:schemeClr val="bg1"/>
                </a:solidFill>
              </a:rPr>
              <a:t>:</a:t>
            </a:r>
          </a:p>
          <a:p>
            <a:pPr>
              <a:spcBef>
                <a:spcPct val="0"/>
              </a:spcBef>
              <a:buClr>
                <a:srgbClr val="000000"/>
              </a:buClr>
              <a:buSzTx/>
              <a:buFont typeface="Wingdings" pitchFamily="2" charset="2"/>
              <a:buChar char="§"/>
            </a:pPr>
            <a:r>
              <a:rPr lang="sr-Latn-CS" sz="1600" i="1" dirty="0">
                <a:solidFill>
                  <a:schemeClr val="bg1"/>
                </a:solidFill>
              </a:rPr>
              <a:t> 0–50 bodova = ocena 5</a:t>
            </a:r>
          </a:p>
          <a:p>
            <a:pPr>
              <a:spcBef>
                <a:spcPct val="0"/>
              </a:spcBef>
              <a:buClr>
                <a:srgbClr val="000000"/>
              </a:buClr>
              <a:buSzTx/>
              <a:buFont typeface="Wingdings" pitchFamily="2" charset="2"/>
              <a:buChar char="§"/>
            </a:pPr>
            <a:r>
              <a:rPr lang="sr-Latn-CS" sz="1600" i="1" dirty="0">
                <a:solidFill>
                  <a:schemeClr val="bg1"/>
                </a:solidFill>
              </a:rPr>
              <a:t> 51–60 bodova = ocena 6</a:t>
            </a:r>
          </a:p>
          <a:p>
            <a:pPr>
              <a:spcBef>
                <a:spcPct val="0"/>
              </a:spcBef>
              <a:buClr>
                <a:srgbClr val="000000"/>
              </a:buClr>
              <a:buSzTx/>
              <a:buFont typeface="Wingdings" pitchFamily="2" charset="2"/>
              <a:buChar char="§"/>
            </a:pPr>
            <a:r>
              <a:rPr lang="sr-Latn-CS" sz="1600" i="1" dirty="0">
                <a:solidFill>
                  <a:schemeClr val="bg1"/>
                </a:solidFill>
              </a:rPr>
              <a:t> 61–70 bodova = ocena 7</a:t>
            </a:r>
          </a:p>
          <a:p>
            <a:pPr>
              <a:spcBef>
                <a:spcPct val="0"/>
              </a:spcBef>
              <a:buClr>
                <a:srgbClr val="000000"/>
              </a:buClr>
              <a:buSzTx/>
              <a:buFont typeface="Wingdings" pitchFamily="2" charset="2"/>
              <a:buChar char="§"/>
            </a:pPr>
            <a:r>
              <a:rPr lang="sr-Latn-CS" sz="1600" i="1" dirty="0">
                <a:solidFill>
                  <a:schemeClr val="bg1"/>
                </a:solidFill>
              </a:rPr>
              <a:t> 71–80 bodova = ocena 8</a:t>
            </a:r>
          </a:p>
          <a:p>
            <a:pPr>
              <a:spcBef>
                <a:spcPct val="0"/>
              </a:spcBef>
              <a:buClr>
                <a:srgbClr val="000000"/>
              </a:buClr>
              <a:buSzTx/>
              <a:buFont typeface="Wingdings" pitchFamily="2" charset="2"/>
              <a:buChar char="§"/>
            </a:pPr>
            <a:r>
              <a:rPr lang="sr-Latn-CS" sz="1600" i="1" dirty="0">
                <a:solidFill>
                  <a:schemeClr val="bg1"/>
                </a:solidFill>
              </a:rPr>
              <a:t> 81–90 bodova = ocena 9</a:t>
            </a:r>
          </a:p>
          <a:p>
            <a:pPr>
              <a:spcBef>
                <a:spcPct val="0"/>
              </a:spcBef>
              <a:buClr>
                <a:srgbClr val="000000"/>
              </a:buClr>
              <a:buSzTx/>
              <a:buFont typeface="Wingdings" pitchFamily="2" charset="2"/>
              <a:buChar char="§"/>
            </a:pPr>
            <a:r>
              <a:rPr lang="sr-Latn-CS" sz="1600" i="1" dirty="0">
                <a:solidFill>
                  <a:schemeClr val="bg1"/>
                </a:solidFill>
              </a:rPr>
              <a:t> 91–100 bodova = ocena </a:t>
            </a:r>
            <a:r>
              <a:rPr lang="en-US" sz="1600" b="1" i="1" dirty="0">
                <a:solidFill>
                  <a:schemeClr val="bg1"/>
                </a:solidFill>
              </a:rPr>
              <a:t>10</a:t>
            </a:r>
            <a:endParaRPr lang="en-US" sz="1600" i="1" dirty="0">
              <a:solidFill>
                <a:schemeClr val="bg1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EB80DCD-2466-11F4-D14E-BB01F11B12BA}"/>
              </a:ext>
            </a:extLst>
          </p:cNvPr>
          <p:cNvSpPr/>
          <p:nvPr/>
        </p:nvSpPr>
        <p:spPr bwMode="auto">
          <a:xfrm>
            <a:off x="228601" y="1090851"/>
            <a:ext cx="6248400" cy="1804749"/>
          </a:xfrm>
          <a:prstGeom prst="roundRect">
            <a:avLst/>
          </a:prstGeom>
          <a:solidFill>
            <a:schemeClr val="tx2">
              <a:lumMod val="90000"/>
            </a:schemeClr>
          </a:solidFill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</a:pPr>
            <a:r>
              <a:rPr lang="sr-Latn-RS" b="1" dirty="0">
                <a:solidFill>
                  <a:schemeClr val="bg1"/>
                </a:solidFill>
                <a:cs typeface="Times New Roman" pitchFamily="18" charset="0"/>
              </a:rPr>
              <a:t>Parcijalno polaganje ispita (</a:t>
            </a:r>
            <a:r>
              <a:rPr lang="en-US" b="1" dirty="0" err="1">
                <a:solidFill>
                  <a:schemeClr val="bg1"/>
                </a:solidFill>
                <a:cs typeface="Times New Roman" pitchFamily="18" charset="0"/>
              </a:rPr>
              <a:t>bodov</a:t>
            </a:r>
            <a:r>
              <a:rPr lang="sr-Latn-RS" b="1" dirty="0">
                <a:solidFill>
                  <a:schemeClr val="bg1"/>
                </a:solidFill>
                <a:cs typeface="Times New Roman" pitchFamily="18" charset="0"/>
              </a:rPr>
              <a:t>i)</a:t>
            </a:r>
            <a:r>
              <a:rPr lang="sr-Latn-CS" b="1" dirty="0">
                <a:solidFill>
                  <a:schemeClr val="bg1"/>
                </a:solidFill>
                <a:cs typeface="Times New Roman" pitchFamily="18" charset="0"/>
              </a:rPr>
              <a:t> =</a:t>
            </a:r>
            <a:endParaRPr lang="sr-Latn-CS" dirty="0">
              <a:solidFill>
                <a:schemeClr val="bg1"/>
              </a:solidFill>
              <a:cs typeface="Arial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sr-Latn-CS" dirty="0">
                <a:solidFill>
                  <a:schemeClr val="bg1"/>
                </a:solidFill>
                <a:cs typeface="Arial" charset="0"/>
              </a:rPr>
              <a:t>    = </a:t>
            </a:r>
            <a:r>
              <a:rPr lang="en-US" dirty="0">
                <a:solidFill>
                  <a:schemeClr val="bg1"/>
                </a:solidFill>
                <a:cs typeface="Arial" charset="0"/>
              </a:rPr>
              <a:t>10</a:t>
            </a:r>
            <a:r>
              <a:rPr lang="sr-Latn-CS" dirty="0">
                <a:solidFill>
                  <a:schemeClr val="bg1"/>
                </a:solidFill>
                <a:cs typeface="Arial" charset="0"/>
              </a:rPr>
              <a:t> bodova (seminarski rad - </a:t>
            </a:r>
            <a:r>
              <a:rPr lang="sr-Latn-CS" i="1" dirty="0">
                <a:solidFill>
                  <a:schemeClr val="bg1"/>
                </a:solidFill>
                <a:cs typeface="Arial" charset="0"/>
              </a:rPr>
              <a:t>opciono</a:t>
            </a:r>
            <a:r>
              <a:rPr lang="sr-Latn-CS" dirty="0">
                <a:solidFill>
                  <a:schemeClr val="bg1"/>
                </a:solidFill>
                <a:cs typeface="Arial" charset="0"/>
              </a:rPr>
              <a:t>) 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sr-Latn-CS" dirty="0">
                <a:solidFill>
                  <a:schemeClr val="bg1"/>
                </a:solidFill>
                <a:cs typeface="Arial" charset="0"/>
              </a:rPr>
              <a:t>    + </a:t>
            </a:r>
            <a:r>
              <a:rPr lang="en-US" dirty="0">
                <a:solidFill>
                  <a:schemeClr val="bg1"/>
                </a:solidFill>
                <a:cs typeface="Arial" charset="0"/>
              </a:rPr>
              <a:t>4</a:t>
            </a:r>
            <a:r>
              <a:rPr lang="sr-Latn-RS" dirty="0">
                <a:solidFill>
                  <a:schemeClr val="bg1"/>
                </a:solidFill>
                <a:cs typeface="Arial" charset="0"/>
              </a:rPr>
              <a:t>5</a:t>
            </a:r>
            <a:r>
              <a:rPr lang="sr-Latn-CS" dirty="0">
                <a:solidFill>
                  <a:schemeClr val="bg1"/>
                </a:solidFill>
                <a:cs typeface="Arial" charset="0"/>
              </a:rPr>
              <a:t> bodova </a:t>
            </a:r>
            <a:r>
              <a:rPr lang="sr-Latn-CS" dirty="0">
                <a:solidFill>
                  <a:schemeClr val="bg1"/>
                </a:solidFill>
                <a:cs typeface="Times New Roman" pitchFamily="18" charset="0"/>
              </a:rPr>
              <a:t>(kolokvijum) 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sr-Latn-CS" dirty="0">
                <a:solidFill>
                  <a:schemeClr val="bg1"/>
                </a:solidFill>
                <a:cs typeface="Times New Roman" pitchFamily="18" charset="0"/>
              </a:rPr>
              <a:t>    +</a:t>
            </a:r>
            <a:r>
              <a:rPr lang="sr-Latn-CS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US" dirty="0">
                <a:solidFill>
                  <a:schemeClr val="bg1"/>
                </a:solidFill>
                <a:cs typeface="Arial" charset="0"/>
              </a:rPr>
              <a:t>45</a:t>
            </a:r>
            <a:r>
              <a:rPr lang="sr-Latn-CS" dirty="0">
                <a:solidFill>
                  <a:schemeClr val="bg1"/>
                </a:solidFill>
                <a:cs typeface="Arial" charset="0"/>
              </a:rPr>
              <a:t> bodova</a:t>
            </a:r>
            <a:r>
              <a:rPr lang="sr-Latn-CS" dirty="0">
                <a:solidFill>
                  <a:schemeClr val="bg1"/>
                </a:solidFill>
                <a:cs typeface="Times New Roman" pitchFamily="18" charset="0"/>
              </a:rPr>
              <a:t> (predrok</a:t>
            </a:r>
            <a:r>
              <a:rPr lang="en-US" dirty="0">
                <a:solidFill>
                  <a:schemeClr val="bg1"/>
                </a:solidFill>
                <a:cs typeface="Times New Roman" pitchFamily="18" charset="0"/>
              </a:rPr>
              <a:t> - </a:t>
            </a:r>
            <a:r>
              <a:rPr lang="en-US" dirty="0" err="1">
                <a:solidFill>
                  <a:schemeClr val="bg1"/>
                </a:solidFill>
                <a:cs typeface="Times New Roman" pitchFamily="18" charset="0"/>
              </a:rPr>
              <a:t>orga</a:t>
            </a:r>
            <a:r>
              <a:rPr lang="sr-Latn-RS" dirty="0">
                <a:solidFill>
                  <a:schemeClr val="bg1"/>
                </a:solidFill>
                <a:cs typeface="Times New Roman" pitchFamily="18" charset="0"/>
              </a:rPr>
              <a:t>nizuje se u toku semestra</a:t>
            </a:r>
            <a:r>
              <a:rPr lang="sr-Latn-CS" dirty="0">
                <a:solidFill>
                  <a:schemeClr val="bg1"/>
                </a:solidFill>
                <a:cs typeface="Times New Roman" pitchFamily="18" charset="0"/>
              </a:rPr>
              <a:t>)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sr-Latn-CS" dirty="0">
                <a:solidFill>
                  <a:schemeClr val="bg1"/>
                </a:solidFill>
                <a:cs typeface="Times New Roman" pitchFamily="18" charset="0"/>
              </a:rPr>
              <a:t>    + bonus bodovi (aktivnosti na času)</a:t>
            </a:r>
            <a:endParaRPr lang="en-US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516D861-E0CE-36F8-9EBB-9A3BDC90209B}"/>
              </a:ext>
            </a:extLst>
          </p:cNvPr>
          <p:cNvSpPr/>
          <p:nvPr/>
        </p:nvSpPr>
        <p:spPr bwMode="auto">
          <a:xfrm>
            <a:off x="228600" y="3224451"/>
            <a:ext cx="4876800" cy="1804749"/>
          </a:xfrm>
          <a:prstGeom prst="roundRect">
            <a:avLst/>
          </a:prstGeom>
          <a:solidFill>
            <a:schemeClr val="tx2">
              <a:lumMod val="90000"/>
            </a:schemeClr>
          </a:solidFill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</a:pPr>
            <a:r>
              <a:rPr lang="sr-Latn-RS" b="1" dirty="0">
                <a:solidFill>
                  <a:schemeClr val="bg1"/>
                </a:solidFill>
                <a:cs typeface="Times New Roman" pitchFamily="18" charset="0"/>
              </a:rPr>
              <a:t>Klasično polaganje ispita (</a:t>
            </a:r>
            <a:r>
              <a:rPr lang="en-US" b="1" dirty="0" err="1">
                <a:solidFill>
                  <a:schemeClr val="bg1"/>
                </a:solidFill>
                <a:cs typeface="Times New Roman" pitchFamily="18" charset="0"/>
              </a:rPr>
              <a:t>bodov</a:t>
            </a:r>
            <a:r>
              <a:rPr lang="sr-Latn-RS" b="1" dirty="0">
                <a:solidFill>
                  <a:schemeClr val="bg1"/>
                </a:solidFill>
                <a:cs typeface="Times New Roman" pitchFamily="18" charset="0"/>
              </a:rPr>
              <a:t>i)</a:t>
            </a:r>
            <a:r>
              <a:rPr lang="sr-Latn-CS" b="1" dirty="0">
                <a:solidFill>
                  <a:schemeClr val="bg1"/>
                </a:solidFill>
                <a:cs typeface="Times New Roman" pitchFamily="18" charset="0"/>
              </a:rPr>
              <a:t> =</a:t>
            </a:r>
            <a:endParaRPr lang="sr-Latn-CS" dirty="0">
              <a:solidFill>
                <a:schemeClr val="bg1"/>
              </a:solidFill>
              <a:cs typeface="Arial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sr-Latn-CS" dirty="0">
                <a:solidFill>
                  <a:schemeClr val="bg1"/>
                </a:solidFill>
                <a:cs typeface="Arial" charset="0"/>
              </a:rPr>
              <a:t>    = </a:t>
            </a:r>
            <a:r>
              <a:rPr lang="en-US" dirty="0">
                <a:solidFill>
                  <a:schemeClr val="bg1"/>
                </a:solidFill>
                <a:cs typeface="Arial" charset="0"/>
              </a:rPr>
              <a:t>10</a:t>
            </a:r>
            <a:r>
              <a:rPr lang="sr-Latn-CS" dirty="0">
                <a:solidFill>
                  <a:schemeClr val="bg1"/>
                </a:solidFill>
                <a:cs typeface="Arial" charset="0"/>
              </a:rPr>
              <a:t> bodova (seminarski rad - </a:t>
            </a:r>
            <a:r>
              <a:rPr lang="sr-Latn-CS" i="1" dirty="0">
                <a:solidFill>
                  <a:schemeClr val="bg1"/>
                </a:solidFill>
                <a:cs typeface="Arial" charset="0"/>
              </a:rPr>
              <a:t>opciono</a:t>
            </a:r>
            <a:r>
              <a:rPr lang="sr-Latn-CS" dirty="0">
                <a:solidFill>
                  <a:schemeClr val="bg1"/>
                </a:solidFill>
                <a:cs typeface="Arial" charset="0"/>
              </a:rPr>
              <a:t>) 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sr-Latn-CS" dirty="0">
                <a:solidFill>
                  <a:schemeClr val="bg1"/>
                </a:solidFill>
                <a:cs typeface="Arial" charset="0"/>
              </a:rPr>
              <a:t>    + </a:t>
            </a:r>
            <a:r>
              <a:rPr lang="en-US" dirty="0">
                <a:solidFill>
                  <a:schemeClr val="bg1"/>
                </a:solidFill>
                <a:cs typeface="Arial" charset="0"/>
              </a:rPr>
              <a:t>4</a:t>
            </a:r>
            <a:r>
              <a:rPr lang="sr-Latn-CS" dirty="0">
                <a:solidFill>
                  <a:schemeClr val="bg1"/>
                </a:solidFill>
                <a:cs typeface="Arial" charset="0"/>
              </a:rPr>
              <a:t>5 bodova </a:t>
            </a:r>
            <a:r>
              <a:rPr lang="sr-Latn-CS" dirty="0">
                <a:solidFill>
                  <a:schemeClr val="bg1"/>
                </a:solidFill>
                <a:cs typeface="Times New Roman" pitchFamily="18" charset="0"/>
              </a:rPr>
              <a:t>(pismeni deo ispita) 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sr-Latn-CS" dirty="0">
                <a:solidFill>
                  <a:schemeClr val="bg1"/>
                </a:solidFill>
                <a:cs typeface="Times New Roman" pitchFamily="18" charset="0"/>
              </a:rPr>
              <a:t>    +</a:t>
            </a:r>
            <a:r>
              <a:rPr lang="sr-Latn-CS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US" dirty="0">
                <a:solidFill>
                  <a:schemeClr val="bg1"/>
                </a:solidFill>
                <a:cs typeface="Arial" charset="0"/>
              </a:rPr>
              <a:t>45</a:t>
            </a:r>
            <a:r>
              <a:rPr lang="sr-Latn-CS" dirty="0">
                <a:solidFill>
                  <a:schemeClr val="bg1"/>
                </a:solidFill>
                <a:cs typeface="Arial" charset="0"/>
              </a:rPr>
              <a:t> bodova</a:t>
            </a:r>
            <a:r>
              <a:rPr lang="sr-Latn-CS" dirty="0">
                <a:solidFill>
                  <a:schemeClr val="bg1"/>
                </a:solidFill>
                <a:cs typeface="Times New Roman" pitchFamily="18" charset="0"/>
              </a:rPr>
              <a:t> (usmeni deo ispita) 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sr-Latn-CS" dirty="0">
                <a:solidFill>
                  <a:schemeClr val="bg1"/>
                </a:solidFill>
                <a:cs typeface="Times New Roman" pitchFamily="18" charset="0"/>
              </a:rPr>
              <a:t>    + bonus bodovi (aktivnosti na času)</a:t>
            </a:r>
          </a:p>
        </p:txBody>
      </p:sp>
    </p:spTree>
    <p:extLst>
      <p:ext uri="{BB962C8B-B14F-4D97-AF65-F5344CB8AC3E}">
        <p14:creationId xmlns:p14="http://schemas.microsoft.com/office/powerpoint/2010/main" val="1258050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65" t="7742" r="18065" b="4517"/>
          <a:stretch/>
        </p:blipFill>
        <p:spPr>
          <a:xfrm>
            <a:off x="4953000" y="3505200"/>
            <a:ext cx="2514600" cy="25908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49AFB27-0FE6-B793-37E6-ACBBC0EED613}"/>
              </a:ext>
            </a:extLst>
          </p:cNvPr>
          <p:cNvSpPr/>
          <p:nvPr/>
        </p:nvSpPr>
        <p:spPr bwMode="auto">
          <a:xfrm>
            <a:off x="182880" y="1524000"/>
            <a:ext cx="8778240" cy="130078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0"/>
              </a:spcBef>
              <a:buClrTx/>
              <a:buSzTx/>
            </a:pPr>
            <a:r>
              <a:rPr lang="sr-Latn-CS" dirty="0">
                <a:solidFill>
                  <a:schemeClr val="bg1"/>
                </a:solidFill>
              </a:rPr>
              <a:t>Odgovore na sva dodatna pitanja možete </a:t>
            </a:r>
            <a:r>
              <a:rPr lang="sr-Latn-CS">
                <a:solidFill>
                  <a:schemeClr val="bg1"/>
                </a:solidFill>
              </a:rPr>
              <a:t>dobiti </a:t>
            </a:r>
            <a:r>
              <a:rPr lang="en-GB">
                <a:solidFill>
                  <a:schemeClr val="bg1"/>
                </a:solidFill>
              </a:rPr>
              <a:t>od predmetnih nastavnika (kabineti 011 i 106), putem mejla (</a:t>
            </a:r>
            <a:r>
              <a:rPr lang="sr-Latn-CS">
                <a:solidFill>
                  <a:schemeClr val="bg1"/>
                </a:solidFill>
                <a:hlinkClick r:id="rId3"/>
              </a:rPr>
              <a:t>dj</a:t>
            </a:r>
            <a:r>
              <a:rPr lang="sr-Latn-CS" dirty="0">
                <a:solidFill>
                  <a:schemeClr val="bg1"/>
                </a:solidFill>
                <a:hlinkClick r:id="rId3"/>
              </a:rPr>
              <a:t>.petrovic@</a:t>
            </a:r>
            <a:r>
              <a:rPr lang="en-GB" dirty="0">
                <a:solidFill>
                  <a:schemeClr val="bg1"/>
                </a:solidFill>
                <a:hlinkClick r:id="rId3"/>
              </a:rPr>
              <a:t>sf.bg.ac.rs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ili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  <a:hlinkClick r:id="rId4"/>
              </a:rPr>
              <a:t>radomirm</a:t>
            </a:r>
            <a:r>
              <a:rPr lang="sr-Latn-CS" dirty="0">
                <a:solidFill>
                  <a:schemeClr val="bg1"/>
                </a:solidFill>
                <a:hlinkClick r:id="rId4"/>
              </a:rPr>
              <a:t>@</a:t>
            </a:r>
            <a:r>
              <a:rPr lang="en-GB" dirty="0">
                <a:solidFill>
                  <a:schemeClr val="bg1"/>
                </a:solidFill>
                <a:hlinkClick r:id="rId4"/>
              </a:rPr>
              <a:t>sf.bg.ac</a:t>
            </a:r>
            <a:r>
              <a:rPr lang="en-GB">
                <a:solidFill>
                  <a:schemeClr val="bg1"/>
                </a:solidFill>
                <a:hlinkClick r:id="rId4"/>
              </a:rPr>
              <a:t>.rs</a:t>
            </a:r>
            <a:r>
              <a:rPr lang="en-GB">
                <a:solidFill>
                  <a:schemeClr val="bg1"/>
                </a:solidFill>
              </a:rPr>
              <a:t>) ili na prezentaciji predmeta.</a:t>
            </a:r>
            <a:endParaRPr lang="sr-Latn-C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20000"/>
          </a:lnSpc>
          <a:spcBef>
            <a:spcPct val="30000"/>
          </a:spcBef>
          <a:spcAft>
            <a:spcPct val="0"/>
          </a:spcAft>
          <a:buClr>
            <a:srgbClr val="FF0000"/>
          </a:buClr>
          <a:buSzPct val="100000"/>
          <a:buFont typeface="Wingdings" pitchFamily="2" charset="2"/>
          <a:buNone/>
          <a:tabLst>
            <a:tab pos="409575" algn="l"/>
          </a:tabLst>
          <a:defRPr kumimoji="0" lang="en-US" sz="20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20000"/>
          </a:lnSpc>
          <a:spcBef>
            <a:spcPct val="30000"/>
          </a:spcBef>
          <a:spcAft>
            <a:spcPct val="0"/>
          </a:spcAft>
          <a:buClr>
            <a:srgbClr val="FF0000"/>
          </a:buClr>
          <a:buSzPct val="100000"/>
          <a:buFont typeface="Wingdings" pitchFamily="2" charset="2"/>
          <a:buNone/>
          <a:tabLst>
            <a:tab pos="409575" algn="l"/>
          </a:tabLst>
          <a:defRPr kumimoji="0" lang="en-US" sz="20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Fading Grid</Template>
  <TotalTime>1484</TotalTime>
  <Words>635</Words>
  <Application>Microsoft Office PowerPoint</Application>
  <PresentationFormat>On-screen Show (4:3)</PresentationFormat>
  <Paragraphs>61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Calibri Light</vt:lpstr>
      <vt:lpstr>Tahoma</vt:lpstr>
      <vt:lpstr>Times New Roman</vt:lpstr>
      <vt:lpstr>Wingdings</vt:lpstr>
      <vt:lpstr>Textured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saobracajni fakultet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nastavnik</dc:creator>
  <cp:lastModifiedBy>MRB</cp:lastModifiedBy>
  <cp:revision>284</cp:revision>
  <cp:lastPrinted>2017-02-18T19:14:43Z</cp:lastPrinted>
  <dcterms:created xsi:type="dcterms:W3CDTF">2006-01-31T15:10:17Z</dcterms:created>
  <dcterms:modified xsi:type="dcterms:W3CDTF">2026-09-18T07:00:11Z</dcterms:modified>
</cp:coreProperties>
</file>